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heme/themeOverride7.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9.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0.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11.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2.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00" r:id="rId4"/>
    <p:sldMasterId id="2147483712" r:id="rId5"/>
  </p:sldMasterIdLst>
  <p:notesMasterIdLst>
    <p:notesMasterId r:id="rId75"/>
  </p:notesMasterIdLst>
  <p:sldIdLst>
    <p:sldId id="373" r:id="rId6"/>
    <p:sldId id="374" r:id="rId7"/>
    <p:sldId id="375" r:id="rId8"/>
    <p:sldId id="376" r:id="rId9"/>
    <p:sldId id="377" r:id="rId10"/>
    <p:sldId id="378" r:id="rId11"/>
    <p:sldId id="379" r:id="rId12"/>
    <p:sldId id="439" r:id="rId13"/>
    <p:sldId id="381" r:id="rId14"/>
    <p:sldId id="382" r:id="rId15"/>
    <p:sldId id="383" r:id="rId16"/>
    <p:sldId id="384" r:id="rId17"/>
    <p:sldId id="385" r:id="rId18"/>
    <p:sldId id="386" r:id="rId19"/>
    <p:sldId id="387" r:id="rId20"/>
    <p:sldId id="388" r:id="rId21"/>
    <p:sldId id="389" r:id="rId22"/>
    <p:sldId id="390" r:id="rId23"/>
    <p:sldId id="391" r:id="rId24"/>
    <p:sldId id="392" r:id="rId25"/>
    <p:sldId id="393" r:id="rId26"/>
    <p:sldId id="394" r:id="rId27"/>
    <p:sldId id="395" r:id="rId28"/>
    <p:sldId id="396" r:id="rId29"/>
    <p:sldId id="397" r:id="rId30"/>
    <p:sldId id="398" r:id="rId31"/>
    <p:sldId id="399" r:id="rId32"/>
    <p:sldId id="400" r:id="rId33"/>
    <p:sldId id="401" r:id="rId34"/>
    <p:sldId id="402" r:id="rId35"/>
    <p:sldId id="403" r:id="rId36"/>
    <p:sldId id="404" r:id="rId37"/>
    <p:sldId id="405" r:id="rId38"/>
    <p:sldId id="406" r:id="rId39"/>
    <p:sldId id="407" r:id="rId40"/>
    <p:sldId id="408" r:id="rId41"/>
    <p:sldId id="409" r:id="rId42"/>
    <p:sldId id="410" r:id="rId43"/>
    <p:sldId id="411" r:id="rId44"/>
    <p:sldId id="412" r:id="rId45"/>
    <p:sldId id="413" r:id="rId46"/>
    <p:sldId id="414" r:id="rId47"/>
    <p:sldId id="415" r:id="rId48"/>
    <p:sldId id="416" r:id="rId49"/>
    <p:sldId id="417" r:id="rId50"/>
    <p:sldId id="418" r:id="rId51"/>
    <p:sldId id="419" r:id="rId52"/>
    <p:sldId id="420" r:id="rId53"/>
    <p:sldId id="421" r:id="rId54"/>
    <p:sldId id="422" r:id="rId55"/>
    <p:sldId id="423" r:id="rId56"/>
    <p:sldId id="424" r:id="rId57"/>
    <p:sldId id="425" r:id="rId58"/>
    <p:sldId id="426" r:id="rId59"/>
    <p:sldId id="427" r:id="rId60"/>
    <p:sldId id="428" r:id="rId61"/>
    <p:sldId id="429" r:id="rId62"/>
    <p:sldId id="430" r:id="rId63"/>
    <p:sldId id="431" r:id="rId64"/>
    <p:sldId id="432" r:id="rId65"/>
    <p:sldId id="433" r:id="rId66"/>
    <p:sldId id="434" r:id="rId67"/>
    <p:sldId id="435" r:id="rId68"/>
    <p:sldId id="436" r:id="rId69"/>
    <p:sldId id="437" r:id="rId70"/>
    <p:sldId id="438" r:id="rId71"/>
    <p:sldId id="440" r:id="rId72"/>
    <p:sldId id="441" r:id="rId73"/>
    <p:sldId id="442"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7" autoAdjust="0"/>
    <p:restoredTop sz="88776" autoAdjust="0"/>
  </p:normalViewPr>
  <p:slideViewPr>
    <p:cSldViewPr snapToGrid="0" snapToObjects="1">
      <p:cViewPr varScale="1">
        <p:scale>
          <a:sx n="70" d="100"/>
          <a:sy n="70" d="100"/>
        </p:scale>
        <p:origin x="-104" y="-616"/>
      </p:cViewPr>
      <p:guideLst>
        <p:guide orient="horz" pos="2160"/>
        <p:guide pos="2880"/>
      </p:guideLst>
    </p:cSldViewPr>
  </p:slideViewPr>
  <p:outlineViewPr>
    <p:cViewPr>
      <p:scale>
        <a:sx n="33" d="100"/>
        <a:sy n="33" d="100"/>
      </p:scale>
      <p:origin x="0" y="14680"/>
    </p:cViewPr>
  </p:outlin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tableStyles" Target="tableStyles.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BAF52-BF34-E44E-B4F4-D1C30F834F89}" type="datetimeFigureOut">
              <a:rPr lang="en-US" smtClean="0"/>
              <a:t>8/6/17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8AAC-BD08-E443-89A2-A8F38D944BDB}" type="slidenum">
              <a:rPr lang="en-US" smtClean="0"/>
              <a:t>‹#›</a:t>
            </a:fld>
            <a:endParaRPr lang="en-US"/>
          </a:p>
        </p:txBody>
      </p:sp>
    </p:spTree>
    <p:extLst>
      <p:ext uri="{BB962C8B-B14F-4D97-AF65-F5344CB8AC3E}">
        <p14:creationId xmlns:p14="http://schemas.microsoft.com/office/powerpoint/2010/main" val="42520659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en.wikipedia.org/wiki/Johari_window"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charset="0"/>
                <a:ea typeface="ＭＳ Ｐゴシック" charset="0"/>
                <a:cs typeface="ＭＳ Ｐゴシック" charset="0"/>
              </a:rPr>
              <a:t>Some scholars over the years have believed that these churches represent 7</a:t>
            </a:r>
            <a:r>
              <a:rPr lang="en-US" baseline="0" dirty="0" smtClean="0">
                <a:latin typeface="Times New Roman" charset="0"/>
                <a:ea typeface="ＭＳ Ｐゴシック" charset="0"/>
                <a:cs typeface="ＭＳ Ｐゴシック" charset="0"/>
              </a:rPr>
              <a:t> stages of church history:</a:t>
            </a:r>
            <a:endParaRPr lang="en-US" dirty="0" smtClean="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33</a:t>
            </a:r>
            <a:r>
              <a:rPr lang="en-US" dirty="0">
                <a:latin typeface="Times New Roman" charset="0"/>
                <a:ea typeface="ＭＳ Ｐゴシック" charset="0"/>
                <a:cs typeface="ＭＳ Ｐゴシック" charset="0"/>
              </a:rPr>
              <a:t>—The Apostles of Christ pass on the gospel, but by AD 95 the love at Ephesus had grown cold</a:t>
            </a:r>
          </a:p>
          <a:p>
            <a:r>
              <a:rPr lang="en-US" dirty="0">
                <a:latin typeface="Times New Roman" charset="0"/>
                <a:ea typeface="ＭＳ Ｐゴシック" charset="0"/>
                <a:cs typeface="ＭＳ Ｐゴシック" charset="0"/>
              </a:rPr>
              <a:t>100—Last Apostle died (John) with the message passed on to their disciples, called the </a:t>
            </a:r>
            <a:r>
              <a:rPr lang="en-US" dirty="0" smtClean="0">
                <a:latin typeface="Times New Roman" charset="0"/>
                <a:ea typeface="ＭＳ Ｐゴシック" charset="0"/>
                <a:cs typeface="ＭＳ Ｐゴシック" charset="0"/>
              </a:rPr>
              <a:t>"Church Fathers"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313—Constantine began to merge Christianity and paganism.  With paganism illegal, it took on a </a:t>
            </a:r>
            <a:r>
              <a:rPr lang="en-US" dirty="0" smtClean="0">
                <a:latin typeface="Times New Roman" charset="0"/>
                <a:ea typeface="ＭＳ Ｐゴシック" charset="0"/>
                <a:cs typeface="ＭＳ Ｐゴシック" charset="0"/>
              </a:rPr>
              <a:t>"Christianized" </a:t>
            </a:r>
            <a:r>
              <a:rPr lang="en-US" dirty="0">
                <a:latin typeface="Times New Roman" charset="0"/>
                <a:ea typeface="ＭＳ Ｐゴシック" charset="0"/>
                <a:cs typeface="ＭＳ Ｐゴシック" charset="0"/>
              </a:rPr>
              <a:t>form.</a:t>
            </a:r>
          </a:p>
          <a:p>
            <a:r>
              <a:rPr lang="en-US" dirty="0">
                <a:latin typeface="Times New Roman" charset="0"/>
                <a:ea typeface="ＭＳ Ｐゴシック" charset="0"/>
                <a:cs typeface="ＭＳ Ｐゴシック" charset="0"/>
              </a:rPr>
              <a:t>476—</a:t>
            </a:r>
            <a:r>
              <a:rPr lang="en-US" dirty="0" smtClean="0">
                <a:latin typeface="Times New Roman" charset="0"/>
                <a:ea typeface="ＭＳ Ｐゴシック" charset="0"/>
                <a:cs typeface="ＭＳ Ｐゴシック" charset="0"/>
              </a:rPr>
              <a:t>Rome</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Fall ushered in 1000 years of deviation from classical learning called the </a:t>
            </a:r>
            <a:r>
              <a:rPr lang="en-US" dirty="0" smtClean="0">
                <a:latin typeface="Times New Roman" charset="0"/>
                <a:ea typeface="ＭＳ Ｐゴシック" charset="0"/>
                <a:cs typeface="ＭＳ Ｐゴシック" charset="0"/>
              </a:rPr>
              <a:t>"Middle Ages" </a:t>
            </a:r>
            <a:r>
              <a:rPr lang="en-US" dirty="0">
                <a:latin typeface="Times New Roman" charset="0"/>
                <a:ea typeface="ＭＳ Ｐゴシック" charset="0"/>
                <a:cs typeface="ＭＳ Ｐゴシック" charset="0"/>
              </a:rPr>
              <a:t>with </a:t>
            </a:r>
            <a:r>
              <a:rPr lang="en-US" dirty="0" smtClean="0">
                <a:latin typeface="Times New Roman" charset="0"/>
                <a:ea typeface="ＭＳ Ｐゴシック" charset="0"/>
                <a:cs typeface="ＭＳ Ｐゴシック" charset="0"/>
              </a:rPr>
              <a:t>Rome</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p:txBody>
      </p:sp>
      <p:sp>
        <p:nvSpPr>
          <p:cNvPr id="785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23025-A112-304B-AB77-E5A0D4C91B89}" type="slidenum">
              <a:rPr lang="en-GB" sz="1200">
                <a:solidFill>
                  <a:prstClr val="white"/>
                </a:solidFill>
              </a:rPr>
              <a:pPr/>
              <a:t>11</a:t>
            </a:fld>
            <a:endParaRPr lang="en-GB" sz="1200">
              <a:solidFill>
                <a:prstClr val="white"/>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marL="0" indent="0">
              <a:buNone/>
            </a:pPr>
            <a:r>
              <a:rPr lang="en-US" sz="1200" baseline="0" dirty="0" smtClean="0">
                <a:latin typeface="Times New Roman" charset="0"/>
                <a:ea typeface="ＭＳ Ｐゴシック" charset="0"/>
                <a:cs typeface="ＭＳ Ｐゴシック" charset="0"/>
              </a:rPr>
              <a:t>Four Views: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smtClean="0">
                <a:latin typeface="Times New Roman" charset="0"/>
                <a:ea typeface="ＭＳ Ｐゴシック" charset="0"/>
                <a:cs typeface="ＭＳ Ｐゴシック" charset="0"/>
              </a:rPr>
              <a:t>Historic Churches: The 7 churches were actual churches at John</a:t>
            </a:r>
            <a:r>
              <a:rPr lang="fr-FR" sz="1200" baseline="0" dirty="0" smtClean="0">
                <a:latin typeface="Times New Roman" charset="0"/>
                <a:ea typeface="ＭＳ Ｐゴシック" charset="0"/>
                <a:cs typeface="ＭＳ Ｐゴシック" charset="0"/>
              </a:rPr>
              <a:t>'</a:t>
            </a:r>
            <a:r>
              <a:rPr lang="en-US" sz="1200" baseline="0" dirty="0" smtClean="0">
                <a:latin typeface="Times New Roman" charset="0"/>
                <a:ea typeface="ＭＳ Ｐゴシック" charset="0"/>
                <a:cs typeface="ＭＳ Ｐゴシック" charset="0"/>
              </a:rPr>
              <a:t>s time.  All actually hold to this view except </a:t>
            </a:r>
            <a:r>
              <a:rPr lang="en-US" sz="1200" baseline="0" dirty="0" err="1" smtClean="0">
                <a:latin typeface="Times New Roman" charset="0"/>
                <a:ea typeface="ＭＳ Ｐゴシック" charset="0"/>
                <a:cs typeface="ＭＳ Ｐゴシック" charset="0"/>
              </a:rPr>
              <a:t>Bulllinger</a:t>
            </a:r>
            <a:r>
              <a:rPr lang="en-US" sz="1200" baseline="0" dirty="0" smtClean="0">
                <a:latin typeface="Times New Roman" charset="0"/>
                <a:ea typeface="ＭＳ Ｐゴシック" charset="0"/>
                <a:cs typeface="ＭＳ Ｐゴシック" charset="0"/>
              </a:rPr>
              <a:t>, who in 1935 taught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200" baseline="0" dirty="0" smtClean="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smtClean="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Cohen,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48-49; and J. A.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Seiss</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The Apocalypse </a:t>
            </a:r>
            <a:r>
              <a:rPr lang="en-US" sz="1200" i="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76-86).</a:t>
            </a:r>
            <a:endParaRPr lang="en-US" sz="1200" baseline="0" dirty="0" smtClean="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err="1" smtClean="0">
                <a:latin typeface="Times New Roman" charset="0"/>
                <a:ea typeface="ＭＳ Ｐゴシック" charset="0"/>
                <a:cs typeface="ＭＳ Ｐゴシック" charset="0"/>
              </a:rPr>
              <a:t>Historico</a:t>
            </a:r>
            <a:r>
              <a:rPr lang="en-US" sz="1200" baseline="0" dirty="0" smtClean="0">
                <a:latin typeface="Times New Roman" charset="0"/>
                <a:ea typeface="ＭＳ Ｐゴシック" charset="0"/>
                <a:cs typeface="ＭＳ Ｐゴシック" charset="0"/>
              </a:rPr>
              <a:t>-Prophetical: The churches depict BOTH historic churches of the first century and stages of church history.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Brunk</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BSac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and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6.2 [1985] 267-273).</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200" baseline="0" dirty="0" smtClean="0">
              <a:latin typeface="Times New Roman" charset="0"/>
              <a:ea typeface="ＭＳ Ｐゴシック" charset="0"/>
              <a:cs typeface="ＭＳ Ｐゴシック" charset="0"/>
            </a:endParaRPr>
          </a:p>
          <a:p>
            <a:pPr marL="228600" indent="-228600">
              <a:buAutoNum type="arabicPeriod"/>
            </a:pPr>
            <a:r>
              <a:rPr lang="en-US" sz="1200" baseline="0" dirty="0" smtClean="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200" baseline="0" dirty="0" smtClean="0">
              <a:latin typeface="Times New Roman" charset="0"/>
              <a:ea typeface="ＭＳ Ｐゴシック" charset="0"/>
              <a:cs typeface="ＭＳ Ｐゴシック" charset="0"/>
            </a:endParaRPr>
          </a:p>
          <a:p>
            <a:pPr marL="0" indent="0">
              <a:buNone/>
            </a:pPr>
            <a:r>
              <a:rPr lang="en-US" sz="1200" baseline="0" dirty="0" smtClean="0">
                <a:latin typeface="Times New Roman" charset="0"/>
                <a:ea typeface="ＭＳ Ｐゴシック" charset="0"/>
                <a:cs typeface="ＭＳ Ｐゴシック" charset="0"/>
              </a:rPr>
              <a:t>Critique of Each View:</a:t>
            </a:r>
          </a:p>
          <a:p>
            <a:pPr marL="228600" indent="-228600">
              <a:buAutoNum type="arabicPeriod"/>
            </a:pPr>
            <a:r>
              <a:rPr lang="en-US" sz="1200" baseline="0" dirty="0" smtClean="0">
                <a:latin typeface="Times New Roman" charset="0"/>
                <a:ea typeface="ＭＳ Ｐゴシック" charset="0"/>
                <a:cs typeface="ＭＳ Ｐゴシック" charset="0"/>
              </a:rPr>
              <a:t>Historic Churches: The doubt about whether all of the churches existed is flawed—just because we don</a:t>
            </a:r>
            <a:r>
              <a:rPr lang="fr-FR" sz="1200" baseline="0" dirty="0" smtClean="0">
                <a:latin typeface="Times New Roman" charset="0"/>
                <a:ea typeface="ＭＳ Ｐゴシック" charset="0"/>
                <a:cs typeface="ＭＳ Ｐゴシック" charset="0"/>
              </a:rPr>
              <a:t>'</a:t>
            </a:r>
            <a:r>
              <a:rPr lang="en-US" sz="1200" baseline="0" dirty="0" smtClean="0">
                <a:latin typeface="Times New Roman" charset="0"/>
                <a:ea typeface="ＭＳ Ｐゴシック" charset="0"/>
                <a:cs typeface="ＭＳ Ｐゴシック" charset="0"/>
              </a:rPr>
              <a:t>t know about each of them does not mean they did not exist (argument from silence)</a:t>
            </a:r>
          </a:p>
          <a:p>
            <a:pPr marL="228600" indent="-228600">
              <a:buAutoNum type="arabicPeriod"/>
            </a:pPr>
            <a:r>
              <a:rPr lang="en-US" sz="1200" baseline="0" dirty="0" err="1" smtClean="0">
                <a:latin typeface="Times New Roman" charset="0"/>
                <a:ea typeface="ＭＳ Ｐゴシック" charset="0"/>
                <a:cs typeface="ＭＳ Ｐゴシック" charset="0"/>
              </a:rPr>
              <a:t>Historico</a:t>
            </a:r>
            <a:r>
              <a:rPr lang="en-US" sz="1200" baseline="0" dirty="0" smtClean="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200" baseline="0" dirty="0" smtClean="0">
                <a:latin typeface="Times New Roman" charset="0"/>
                <a:ea typeface="ＭＳ Ｐゴシック" charset="0"/>
                <a:cs typeface="ＭＳ Ｐゴシック" charset="0"/>
              </a:rPr>
              <a:t>Prophetic: (a) Any prophetic element would destroy the doctrine of </a:t>
            </a:r>
            <a:r>
              <a:rPr lang="en-US" sz="1200" baseline="0" dirty="0" err="1" smtClean="0">
                <a:latin typeface="Times New Roman" charset="0"/>
                <a:ea typeface="ＭＳ Ｐゴシック" charset="0"/>
                <a:cs typeface="ＭＳ Ｐゴシック" charset="0"/>
              </a:rPr>
              <a:t>imminency</a:t>
            </a:r>
            <a:r>
              <a:rPr lang="en-US" sz="1200" baseline="0" dirty="0" smtClean="0">
                <a:latin typeface="Times New Roman" charset="0"/>
                <a:ea typeface="ＭＳ Ｐゴシック" charset="0"/>
                <a:cs typeface="ＭＳ Ｐゴシック" charset="0"/>
              </a:rPr>
              <a:t>, so the chapters must relate only to actual first century churches since the 4</a:t>
            </a:r>
            <a:r>
              <a:rPr lang="en-US" sz="1200" baseline="30000" dirty="0" smtClean="0">
                <a:latin typeface="Times New Roman" charset="0"/>
                <a:ea typeface="ＭＳ Ｐゴシック" charset="0"/>
                <a:cs typeface="ＭＳ Ｐゴシック" charset="0"/>
              </a:rPr>
              <a:t>th</a:t>
            </a:r>
            <a:r>
              <a:rPr lang="en-US" sz="1200" baseline="0" dirty="0" smtClean="0">
                <a:latin typeface="Times New Roman" charset="0"/>
                <a:ea typeface="ＭＳ Ｐゴシック" charset="0"/>
                <a:cs typeface="ＭＳ Ｐゴシック" charset="0"/>
              </a:rPr>
              <a:t> and 6</a:t>
            </a:r>
            <a:r>
              <a:rPr lang="en-US" sz="1200" baseline="30000" dirty="0" smtClean="0">
                <a:latin typeface="Times New Roman" charset="0"/>
                <a:ea typeface="ＭＳ Ｐゴシック" charset="0"/>
                <a:cs typeface="ＭＳ Ｐゴシック" charset="0"/>
              </a:rPr>
              <a:t>th</a:t>
            </a:r>
            <a:r>
              <a:rPr lang="en-US" sz="1200" baseline="0" dirty="0" smtClean="0">
                <a:latin typeface="Times New Roman" charset="0"/>
                <a:ea typeface="ＭＳ Ｐゴシック" charset="0"/>
                <a:cs typeface="ＭＳ Ｐゴシック" charset="0"/>
              </a:rPr>
              <a:t> letters refer to Christ</a:t>
            </a:r>
            <a:r>
              <a:rPr lang="fr-FR" sz="1200" baseline="0" dirty="0" smtClean="0">
                <a:latin typeface="Times New Roman" charset="0"/>
                <a:ea typeface="ＭＳ Ｐゴシック" charset="0"/>
                <a:cs typeface="ＭＳ Ｐゴシック" charset="0"/>
              </a:rPr>
              <a:t>'</a:t>
            </a:r>
            <a:r>
              <a:rPr lang="en-US" sz="1200" baseline="0" dirty="0" smtClean="0">
                <a:latin typeface="Times New Roman" charset="0"/>
                <a:ea typeface="ＭＳ Ｐゴシック" charset="0"/>
                <a:cs typeface="ＭＳ Ｐゴシック" charset="0"/>
              </a:rPr>
              <a:t>s imminent coming, and Philadelphia would be given a false hope of deliverance from wrath (3:10) if the church had to wait until the "</a:t>
            </a:r>
            <a:r>
              <a:rPr lang="en-US" sz="1200" baseline="0" dirty="0" err="1" smtClean="0">
                <a:latin typeface="Times New Roman" charset="0"/>
                <a:ea typeface="ＭＳ Ｐゴシック" charset="0"/>
                <a:cs typeface="ＭＳ Ｐゴシック" charset="0"/>
              </a:rPr>
              <a:t>Laodicean</a:t>
            </a:r>
            <a:r>
              <a:rPr lang="en-US" sz="1200" baseline="0" dirty="0" smtClean="0">
                <a:latin typeface="Times New Roman" charset="0"/>
                <a:ea typeface="ＭＳ Ｐゴシック" charset="0"/>
                <a:cs typeface="ＭＳ Ｐゴシック" charset="0"/>
              </a:rPr>
              <a:t>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200" baseline="0" dirty="0" smtClean="0">
                <a:latin typeface="Times New Roman" charset="0"/>
                <a:ea typeface="ＭＳ Ｐゴシック" charset="0"/>
                <a:cs typeface="ＭＳ Ｐゴシック" charset="0"/>
              </a:rPr>
              <a:t>Typical (Representative): (a) </a:t>
            </a:r>
            <a:r>
              <a:rPr lang="en-US" sz="1200" baseline="0" dirty="0" err="1" smtClean="0">
                <a:latin typeface="Times New Roman" charset="0"/>
                <a:ea typeface="ＭＳ Ｐゴシック" charset="0"/>
                <a:cs typeface="ＭＳ Ｐゴシック" charset="0"/>
              </a:rPr>
              <a:t>Imminency</a:t>
            </a:r>
            <a:r>
              <a:rPr lang="en-US" sz="1200" baseline="0" dirty="0" smtClean="0">
                <a:latin typeface="Times New Roman" charset="0"/>
                <a:ea typeface="ＭＳ Ｐゴシック" charset="0"/>
                <a:cs typeface="ＭＳ Ｐゴシック" charset="0"/>
              </a:rPr>
              <a:t> would be ruined only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seven periods of church history</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(Boyer, 269-70. (b) These seven churches do not represent</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endParaRPr lang="en-US" sz="1200" dirty="0" smtClean="0"/>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12</a:t>
            </a:fld>
            <a:endParaRPr lang="en-GB" sz="1200">
              <a:solidFill>
                <a:prstClr val="white"/>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15</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Though some exceptions exist (noted with "N/A" above), the basic pattern of the seven letters is a sevenfold outline:</a:t>
            </a:r>
          </a:p>
          <a:p>
            <a:pPr marL="228600" indent="-228600">
              <a:buAutoNum type="arabicPeriod"/>
            </a:pPr>
            <a:r>
              <a:rPr lang="en-US" sz="1200" u="sng" kern="1200" dirty="0" smtClean="0">
                <a:solidFill>
                  <a:schemeClr val="tx1"/>
                </a:solidFill>
                <a:effectLst/>
                <a:latin typeface="+mn-lt"/>
                <a:ea typeface="+mn-ea"/>
                <a:cs typeface="+mn-cs"/>
              </a:rPr>
              <a:t>Church</a:t>
            </a:r>
            <a:r>
              <a:rPr lang="en-US" sz="1200" kern="1200" dirty="0" smtClean="0">
                <a:solidFill>
                  <a:schemeClr val="tx1"/>
                </a:solidFill>
                <a:effectLst/>
                <a:latin typeface="+mn-lt"/>
                <a:ea typeface="+mn-ea"/>
                <a:cs typeface="+mn-cs"/>
              </a:rPr>
              <a:t> name</a:t>
            </a:r>
          </a:p>
          <a:p>
            <a:pPr marL="228600" indent="-228600">
              <a:buAutoNum type="arabicPeriod"/>
            </a:pPr>
            <a:r>
              <a:rPr lang="en-US" sz="1200" u="sng" kern="1200" dirty="0" smtClean="0">
                <a:solidFill>
                  <a:schemeClr val="tx1"/>
                </a:solidFill>
                <a:effectLst/>
                <a:latin typeface="+mn-lt"/>
                <a:ea typeface="+mn-ea"/>
                <a:cs typeface="+mn-cs"/>
              </a:rPr>
              <a:t>Christ</a:t>
            </a:r>
            <a:r>
              <a:rPr lang="en-US" sz="1200" kern="1200" dirty="0" smtClean="0">
                <a:solidFill>
                  <a:schemeClr val="tx1"/>
                </a:solidFill>
                <a:effectLst/>
                <a:latin typeface="+mn-lt"/>
                <a:ea typeface="+mn-ea"/>
                <a:cs typeface="+mn-cs"/>
              </a:rPr>
              <a:t> Described in a Unique Way for that Church</a:t>
            </a:r>
          </a:p>
          <a:p>
            <a:pPr marL="228600" indent="-228600">
              <a:buAutoNum type="arabicPeriod"/>
            </a:pPr>
            <a:r>
              <a:rPr lang="en-US" sz="1200" u="sng" kern="1200" dirty="0" smtClean="0">
                <a:solidFill>
                  <a:schemeClr val="tx1"/>
                </a:solidFill>
                <a:effectLst/>
                <a:latin typeface="+mn-lt"/>
                <a:ea typeface="+mn-ea"/>
                <a:cs typeface="+mn-cs"/>
              </a:rPr>
              <a:t>Commendation</a:t>
            </a:r>
            <a:r>
              <a:rPr lang="en-US" sz="1200" kern="1200" dirty="0" smtClean="0">
                <a:solidFill>
                  <a:schemeClr val="tx1"/>
                </a:solidFill>
                <a:effectLst/>
                <a:latin typeface="+mn-lt"/>
                <a:ea typeface="+mn-ea"/>
                <a:cs typeface="+mn-cs"/>
              </a:rPr>
              <a:t> of Good Deeds among the Believers</a:t>
            </a:r>
          </a:p>
          <a:p>
            <a:pPr marL="228600" indent="-228600">
              <a:buAutoNum type="arabicPeriod"/>
            </a:pPr>
            <a:r>
              <a:rPr lang="en-US" sz="1200" u="sng" kern="1200" dirty="0" smtClean="0">
                <a:solidFill>
                  <a:schemeClr val="tx1"/>
                </a:solidFill>
                <a:effectLst/>
                <a:latin typeface="+mn-lt"/>
                <a:ea typeface="+mn-ea"/>
                <a:cs typeface="+mn-cs"/>
              </a:rPr>
              <a:t>Rebuke</a:t>
            </a:r>
            <a:r>
              <a:rPr lang="en-US" sz="1200" kern="1200" dirty="0" smtClean="0">
                <a:solidFill>
                  <a:schemeClr val="tx1"/>
                </a:solidFill>
                <a:effectLst/>
                <a:latin typeface="+mn-lt"/>
                <a:ea typeface="+mn-ea"/>
                <a:cs typeface="+mn-cs"/>
              </a:rPr>
              <a:t> of Sin within the Church</a:t>
            </a:r>
          </a:p>
          <a:p>
            <a:pPr marL="228600" indent="-228600">
              <a:buAutoNum type="arabicPeriod"/>
            </a:pPr>
            <a:r>
              <a:rPr lang="en-US" sz="1200" u="sng" kern="1200" dirty="0" smtClean="0">
                <a:solidFill>
                  <a:schemeClr val="tx1"/>
                </a:solidFill>
                <a:effectLst/>
                <a:latin typeface="+mn-lt"/>
                <a:ea typeface="+mn-ea"/>
                <a:cs typeface="+mn-cs"/>
              </a:rPr>
              <a:t>Exhortation</a:t>
            </a:r>
            <a:r>
              <a:rPr lang="en-US" sz="1200" kern="1200" dirty="0" smtClean="0">
                <a:solidFill>
                  <a:schemeClr val="tx1"/>
                </a:solidFill>
                <a:effectLst/>
                <a:latin typeface="+mn-lt"/>
                <a:ea typeface="+mn-ea"/>
                <a:cs typeface="+mn-cs"/>
              </a:rPr>
              <a:t> or Encouragement to Repent</a:t>
            </a:r>
          </a:p>
          <a:p>
            <a:pPr marL="228600" indent="-228600">
              <a:buAutoNum type="arabicPeriod"/>
            </a:pPr>
            <a:r>
              <a:rPr lang="en-US" sz="1200" u="sng" kern="1200" dirty="0" smtClean="0">
                <a:solidFill>
                  <a:schemeClr val="tx1"/>
                </a:solidFill>
                <a:effectLst/>
                <a:latin typeface="+mn-lt"/>
                <a:ea typeface="+mn-ea"/>
                <a:cs typeface="+mn-cs"/>
              </a:rPr>
              <a:t>Warning</a:t>
            </a:r>
            <a:r>
              <a:rPr lang="en-US" sz="1200" kern="1200" dirty="0" smtClean="0">
                <a:solidFill>
                  <a:schemeClr val="tx1"/>
                </a:solidFill>
                <a:effectLst/>
                <a:latin typeface="+mn-lt"/>
                <a:ea typeface="+mn-ea"/>
                <a:cs typeface="+mn-cs"/>
              </a:rPr>
              <a:t> if the Exhortation is Disobeyed</a:t>
            </a:r>
          </a:p>
          <a:p>
            <a:pPr marL="228600" indent="-228600">
              <a:buAutoNum type="arabicPeriod"/>
            </a:pPr>
            <a:r>
              <a:rPr lang="en-US" sz="1200" u="sng" kern="1200" dirty="0" smtClean="0">
                <a:solidFill>
                  <a:schemeClr val="tx1"/>
                </a:solidFill>
                <a:effectLst/>
                <a:latin typeface="+mn-lt"/>
                <a:ea typeface="+mn-ea"/>
                <a:cs typeface="+mn-cs"/>
              </a:rPr>
              <a:t>Promise</a:t>
            </a:r>
            <a:r>
              <a:rPr lang="en-US" sz="1200" kern="1200" dirty="0" smtClean="0">
                <a:solidFill>
                  <a:schemeClr val="tx1"/>
                </a:solidFill>
                <a:effectLst/>
                <a:latin typeface="+mn-lt"/>
                <a:ea typeface="+mn-ea"/>
                <a:cs typeface="+mn-cs"/>
              </a:rPr>
              <a:t> for Faithfulness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16</a:t>
            </a:fld>
            <a:endParaRPr lang="en-GB" sz="1200">
              <a:solidFill>
                <a:prstClr val="white"/>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20</a:t>
            </a:fld>
            <a:endParaRPr lang="en-GB" sz="1200">
              <a:solidFill>
                <a:prstClr val="white"/>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716E0E-596D-654F-B01F-D81B198359AE}" type="slidenum">
              <a:rPr lang="en-US">
                <a:solidFill>
                  <a:prstClr val="black"/>
                </a:solidFill>
                <a:latin typeface="Calibri"/>
              </a:rPr>
              <a:pPr/>
              <a:t>21</a:t>
            </a:fld>
            <a:endParaRPr lang="en-US">
              <a:solidFill>
                <a:prstClr val="black"/>
              </a:solidFill>
              <a:latin typeface="Calibri"/>
            </a:endParaRPr>
          </a:p>
        </p:txBody>
      </p:sp>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p:txBody>
          <a:bodyPr/>
          <a:lstStyle/>
          <a:p>
            <a:pPr marL="228600" indent="-228600"/>
            <a:r>
              <a:rPr lang="en-US" b="1" dirty="0"/>
              <a:t>Historical Background</a:t>
            </a:r>
          </a:p>
          <a:p>
            <a:pPr marL="228600" indent="-228600">
              <a:buFontTx/>
              <a:buAutoNum type="arabicPeriod"/>
            </a:pPr>
            <a:r>
              <a:rPr lang="en-US" dirty="0"/>
              <a:t>Sardis was a city of Roman Asia, located in western modern-day Turkey. The acropolis of Sardis, large and imposing, is part of the edge of the mountain range </a:t>
            </a:r>
            <a:r>
              <a:rPr lang="en-US" dirty="0" err="1"/>
              <a:t>Tmolus</a:t>
            </a:r>
            <a:r>
              <a:rPr lang="en-US" dirty="0"/>
              <a:t>, forming a natural fortress difficult to penetrate.  Unfortunately, few ruins have been found upon it.</a:t>
            </a:r>
          </a:p>
          <a:p>
            <a:pPr marL="228600" indent="-228600">
              <a:buFontTx/>
              <a:buAutoNum type="arabicPeriod"/>
            </a:pPr>
            <a:r>
              <a:rPr lang="en-US" dirty="0"/>
              <a:t>Lydia—Founded in 1200 B.C., Sardis was the capital of the Lydian kingdom under King </a:t>
            </a:r>
            <a:r>
              <a:rPr lang="en-US" dirty="0" err="1"/>
              <a:t>Gyges</a:t>
            </a:r>
            <a:r>
              <a:rPr lang="en-US" dirty="0"/>
              <a:t>.  It was a prosperous city, especially under Croesus; its wealth was thought to come from the </a:t>
            </a:r>
            <a:r>
              <a:rPr lang="en-US" dirty="0" err="1"/>
              <a:t>Pactolis</a:t>
            </a:r>
            <a:r>
              <a:rPr lang="en-US" dirty="0"/>
              <a:t> River, which ran through the ancient city.  According to mythology, this was the river of the great Phrygian King Midas, in which he washed to cleanse himself of his </a:t>
            </a:r>
            <a:r>
              <a:rPr lang="en-US" altLang="ja-JP" dirty="0" smtClean="0">
                <a:latin typeface="Arial"/>
              </a:rPr>
              <a:t>"</a:t>
            </a:r>
            <a:r>
              <a:rPr lang="en-US" dirty="0" smtClean="0"/>
              <a:t>golden </a:t>
            </a:r>
            <a:r>
              <a:rPr lang="en-US" dirty="0"/>
              <a:t>touch</a:t>
            </a:r>
            <a:r>
              <a:rPr lang="en-US" dirty="0" smtClean="0"/>
              <a:t>,</a:t>
            </a:r>
            <a:r>
              <a:rPr lang="en-US" altLang="ja-JP" dirty="0" smtClean="0">
                <a:latin typeface="Arial"/>
              </a:rPr>
              <a:t>"</a:t>
            </a:r>
            <a:r>
              <a:rPr lang="en-US" dirty="0" smtClean="0"/>
              <a:t> </a:t>
            </a:r>
            <a:r>
              <a:rPr lang="en-US" dirty="0"/>
              <a:t>which even turned his food to gold.  Gold found on the banks of the </a:t>
            </a:r>
            <a:r>
              <a:rPr lang="en-US" dirty="0" err="1"/>
              <a:t>Pactolis</a:t>
            </a:r>
            <a:r>
              <a:rPr lang="en-US" dirty="0"/>
              <a:t> was used for the production of gold coins during this time.</a:t>
            </a:r>
          </a:p>
          <a:p>
            <a:pPr marL="228600" indent="-228600">
              <a:buFontTx/>
              <a:buAutoNum type="arabicPeriod"/>
            </a:pPr>
            <a:r>
              <a:rPr lang="en-US" dirty="0"/>
              <a:t>Persia—When Kings Cyrus of the Persians besieged and took the city (then called </a:t>
            </a:r>
            <a:r>
              <a:rPr lang="en-US" dirty="0" err="1"/>
              <a:t>Pers</a:t>
            </a:r>
            <a:r>
              <a:rPr lang="en-US" dirty="0"/>
              <a:t> </a:t>
            </a:r>
            <a:r>
              <a:rPr lang="en-US" i="1" dirty="0" err="1"/>
              <a:t>Sparda</a:t>
            </a:r>
            <a:r>
              <a:rPr lang="en-US" dirty="0"/>
              <a:t>) in 546 B.C., Lydian control came to an end.  Cyrus took the citadel by means of scaling the cliffs in the dark of night, a method repeated years later (214 B.C.) by Antiochus the Great.</a:t>
            </a:r>
          </a:p>
          <a:p>
            <a:pPr marL="228600" indent="-228600">
              <a:buFontTx/>
              <a:buAutoNum type="arabicPeriod"/>
            </a:pPr>
            <a:r>
              <a:rPr lang="en-US" dirty="0"/>
              <a:t>Greece—Alexander the Great gave Sardis its independence in 333 B.C.  Sardis was under Seleucid control from 270-190 B.C.</a:t>
            </a:r>
          </a:p>
          <a:p>
            <a:pPr marL="228600" indent="-228600">
              <a:buFontTx/>
              <a:buAutoNum type="arabicPeriod"/>
            </a:pPr>
            <a:r>
              <a:rPr lang="en-US" dirty="0"/>
              <a:t>Rome—In 188 B.C. the Romans defeated Antiochus III and gave Sardis to King </a:t>
            </a:r>
            <a:r>
              <a:rPr lang="en-US" dirty="0" err="1"/>
              <a:t>Eumenes</a:t>
            </a:r>
            <a:r>
              <a:rPr lang="en-US" dirty="0"/>
              <a:t> II of </a:t>
            </a:r>
            <a:r>
              <a:rPr lang="en-US" dirty="0" err="1"/>
              <a:t>Pergamos</a:t>
            </a:r>
            <a:r>
              <a:rPr lang="en-US" dirty="0"/>
              <a:t>, who held control until 133 B.C. when it came back to Roman power.  Sardis honored various Roman Caesars and remained a prominent city until ca. 26 A.D., when it lost out to Smyrna for the privilege of building the imperial temple.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009B1-322F-2C4C-82D4-4FA086D02C8A}" type="slidenum">
              <a:rPr lang="en-US">
                <a:solidFill>
                  <a:prstClr val="black"/>
                </a:solidFill>
                <a:latin typeface="Calibri"/>
              </a:rPr>
              <a:pPr/>
              <a:t>22</a:t>
            </a:fld>
            <a:endParaRPr lang="en-US">
              <a:solidFill>
                <a:prstClr val="black"/>
              </a:solidFill>
              <a:latin typeface="Calibri"/>
            </a:endParaRPr>
          </a:p>
        </p:txBody>
      </p:sp>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p:txBody>
          <a:bodyPr/>
          <a:lstStyle/>
          <a:p>
            <a:pPr marL="228600" indent="-228600"/>
            <a:r>
              <a:rPr lang="en-US" b="1" dirty="0"/>
              <a:t>Biblical Significance</a:t>
            </a:r>
          </a:p>
          <a:p>
            <a:pPr marL="228600" indent="-228600"/>
            <a:r>
              <a:rPr lang="en-US" dirty="0"/>
              <a:t>Sardis became an important center for Christianity during Roman times.  In fact, it is one of the seven churches to whom the John wrote the letters mentioned in Revelation 1:11.  However, </a:t>
            </a:r>
            <a:r>
              <a:rPr lang="en-US" dirty="0" smtClean="0"/>
              <a:t>John</a:t>
            </a:r>
            <a:r>
              <a:rPr lang="fr-FR" altLang="ja-JP" dirty="0" smtClean="0">
                <a:latin typeface="Arial"/>
              </a:rPr>
              <a:t>'</a:t>
            </a:r>
            <a:r>
              <a:rPr lang="en-US" dirty="0" smtClean="0"/>
              <a:t>s </a:t>
            </a:r>
            <a:r>
              <a:rPr lang="en-US" dirty="0"/>
              <a:t>letter to Sardis (Revelation 3:1-6) reveals that the attitude of the believers in the city reflected that of the city as a whole, resting on past reputation and not being faithful.  In fact, Sardis was more completely rebuked than any city, aside from Laodicea.  Sardis remained a center for Christianity well into the 14th century A.D.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452EF-C613-B042-864C-2136C57C8DB7}" type="slidenum">
              <a:rPr lang="en-US">
                <a:solidFill>
                  <a:prstClr val="black"/>
                </a:solidFill>
                <a:latin typeface="Calibri"/>
              </a:rPr>
              <a:pPr/>
              <a:t>23</a:t>
            </a:fld>
            <a:endParaRPr lang="en-US">
              <a:solidFill>
                <a:prstClr val="black"/>
              </a:solidFill>
              <a:latin typeface="Calibri"/>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p:txBody>
          <a:bodyPr/>
          <a:lstStyle/>
          <a:p>
            <a:r>
              <a:rPr lang="en-US"/>
              <a:t>Artemis was held to be one of the patron deities of Sardis, along with Cybele.  A temple dedicated to Artemis lies at the foot of the steep acropolis.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3E189-6527-1F44-9D1A-31DCE45DB92E}" type="slidenum">
              <a:rPr lang="en-US">
                <a:solidFill>
                  <a:prstClr val="black"/>
                </a:solidFill>
                <a:latin typeface="Calibri"/>
              </a:rPr>
              <a:pPr/>
              <a:t>24</a:t>
            </a:fld>
            <a:endParaRPr lang="en-US">
              <a:solidFill>
                <a:prstClr val="black"/>
              </a:solidFill>
              <a:latin typeface="Calibri"/>
            </a:endParaRPr>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p:txBody>
          <a:bodyPr/>
          <a:lstStyle/>
          <a:p>
            <a:r>
              <a:rPr lang="en-US"/>
              <a:t>This temple to Artemis was built by Croesus in the 6th century B.C. but was then destroyed in the Ionian Revolt of 499 B.C.  It was a magnificent structure, the fourth-largest Ionic-style temple existing in the ancient world.  Alexander the Great began to rebuild this temple in 334 B.C. but never finished.  Its remains were covered over by landslides from an earthquake in 17 A.D.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66CAD-DD7F-794B-8488-1405F40A87D9}" type="slidenum">
              <a:rPr lang="en-US">
                <a:solidFill>
                  <a:prstClr val="black"/>
                </a:solidFill>
                <a:latin typeface="Calibri"/>
              </a:rPr>
              <a:pPr/>
              <a:t>25</a:t>
            </a:fld>
            <a:endParaRPr lang="en-US">
              <a:solidFill>
                <a:prstClr val="black"/>
              </a:solidFill>
              <a:latin typeface="Calibri"/>
            </a:endParaRPr>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67872B-2A22-B14E-8808-CB086369F2B3}" type="slidenum">
              <a:rPr lang="en-US">
                <a:solidFill>
                  <a:prstClr val="black"/>
                </a:solidFill>
                <a:latin typeface="Calibri"/>
              </a:rPr>
              <a:pPr/>
              <a:t>26</a:t>
            </a:fld>
            <a:endParaRPr lang="en-US">
              <a:solidFill>
                <a:prstClr val="black"/>
              </a:solidFill>
              <a:latin typeface="Calibri"/>
            </a:endParaRPr>
          </a:p>
        </p:txBody>
      </p:sp>
      <p:sp>
        <p:nvSpPr>
          <p:cNvPr id="5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E2B5A-DD93-E643-A778-9A6C4D6B43D3}" type="slidenum">
              <a:rPr lang="en-US">
                <a:solidFill>
                  <a:prstClr val="black"/>
                </a:solidFill>
                <a:latin typeface="Calibri"/>
              </a:rPr>
              <a:pPr/>
              <a:t>27</a:t>
            </a:fld>
            <a:endParaRPr lang="en-US">
              <a:solidFill>
                <a:prstClr val="black"/>
              </a:solidFill>
              <a:latin typeface="Calibri"/>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pPr marL="228600" indent="-228600"/>
            <a:r>
              <a:rPr lang="en-US" b="1"/>
              <a:t>Jews in Sardis</a:t>
            </a:r>
          </a:p>
          <a:p>
            <a:pPr marL="228600" indent="-228600">
              <a:buFontTx/>
              <a:buAutoNum type="arabicPeriod"/>
            </a:pPr>
            <a:r>
              <a:rPr lang="en-US"/>
              <a:t>There was a large Jewish Diaspora community in Sardis during Roman times, which may have existed for centuries before.  The Sepharad (Aramaic name for Sardis) mentioned in Obadiah 20 (these being exiles from Jerusalem ca. 586 B.C.) may refer to Sardis.  Seleucid King Antiochus III (late third century B.C.) expanded the Jewish community by means of transferring Jews from Mesopotamia to Lydia.</a:t>
            </a:r>
          </a:p>
          <a:p>
            <a:pPr marL="228600" indent="-228600">
              <a:buFontTx/>
              <a:buAutoNum type="arabicPeriod"/>
            </a:pPr>
            <a:r>
              <a:rPr lang="en-US"/>
              <a:t>According to Josephus, Jews of Sardis were granted various privileges during the time of Julius Caesar, including the right to send temple tax to Jerusalem, to have a communal life and conduct suits among themselves, and to receive provisions of ritually clean food.</a:t>
            </a:r>
          </a:p>
          <a:p>
            <a:pPr marL="228600" indent="-228600">
              <a:buFontTx/>
              <a:buAutoNum type="arabicPeriod"/>
            </a:pPr>
            <a:r>
              <a:rPr lang="en-US"/>
              <a:t>The approximately eighty inscriptions found in this ostentatious structure reveal that many Jews held high positions, serving on the city council or as wealthy citizens of Sardis.  This synagogue (called Beth Alpha) found next to the Marble Hall attests this, since it is the largest synagogue ever found.  These remains date to the 4th century A.D., but the three other levels found show that a structure existed here since the 2nd century A.D., although it may have served a different purpose (possibly a basilica).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1DFF8D-DF06-6149-8269-564EFF1AFD72}" type="slidenum">
              <a:rPr lang="en-US">
                <a:solidFill>
                  <a:prstClr val="black"/>
                </a:solidFill>
                <a:latin typeface="Calibri"/>
              </a:rPr>
              <a:pPr/>
              <a:t>28</a:t>
            </a:fld>
            <a:endParaRPr lang="en-US">
              <a:solidFill>
                <a:prstClr val="black"/>
              </a:solidFill>
              <a:latin typeface="Calibri"/>
            </a:endParaRPr>
          </a:p>
        </p:txBody>
      </p:sp>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0CF94-DE73-D845-B97B-5EFC07B4504D}" type="slidenum">
              <a:rPr lang="en-US">
                <a:solidFill>
                  <a:prstClr val="black"/>
                </a:solidFill>
                <a:latin typeface="Calibri"/>
              </a:rPr>
              <a:pPr/>
              <a:t>29</a:t>
            </a:fld>
            <a:endParaRPr lang="en-US">
              <a:solidFill>
                <a:prstClr val="black"/>
              </a:solidFill>
              <a:latin typeface="Calibri"/>
            </a:endParaRPr>
          </a:p>
        </p:txBody>
      </p:sp>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86FB28-EE6D-2143-BBC4-96204524A845}" type="slidenum">
              <a:rPr lang="en-US">
                <a:solidFill>
                  <a:prstClr val="black"/>
                </a:solidFill>
                <a:latin typeface="Calibri"/>
              </a:rPr>
              <a:pPr/>
              <a:t>30</a:t>
            </a:fld>
            <a:endParaRPr lang="en-US">
              <a:solidFill>
                <a:prstClr val="black"/>
              </a:solidFill>
              <a:latin typeface="Calibri"/>
            </a:endParaRPr>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p:txBody>
          <a:bodyPr/>
          <a:lstStyle/>
          <a:p>
            <a:r>
              <a:rPr lang="en-US" dirty="0"/>
              <a:t>Part of </a:t>
            </a:r>
            <a:r>
              <a:rPr lang="en-US" dirty="0" smtClean="0"/>
              <a:t>Sardis</a:t>
            </a:r>
            <a:r>
              <a:rPr lang="fr-FR" altLang="ja-JP" dirty="0" smtClean="0">
                <a:latin typeface="Arial"/>
              </a:rPr>
              <a:t>'</a:t>
            </a:r>
            <a:r>
              <a:rPr lang="en-US" dirty="0" smtClean="0"/>
              <a:t>s </a:t>
            </a:r>
            <a:r>
              <a:rPr lang="en-US" dirty="0"/>
              <a:t>prosperity was based upon its location, which was at the crossroads of several major trade routes.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i="1" kern="1200" dirty="0" smtClean="0">
                <a:solidFill>
                  <a:schemeClr val="tx1"/>
                </a:solidFill>
                <a:effectLst/>
                <a:latin typeface="+mn-lt"/>
                <a:ea typeface="+mn-ea"/>
                <a:cs typeface="+mn-cs"/>
              </a:rPr>
              <a:t>Jim Keenan is a motivational speaker who runs a website called </a:t>
            </a:r>
            <a:r>
              <a:rPr lang="en-US" sz="1200" i="1" kern="1200" dirty="0" err="1" smtClean="0">
                <a:solidFill>
                  <a:schemeClr val="tx1"/>
                </a:solidFill>
                <a:effectLst/>
                <a:latin typeface="+mn-lt"/>
                <a:ea typeface="+mn-ea"/>
                <a:cs typeface="+mn-cs"/>
              </a:rPr>
              <a:t>asalesguy.com</a:t>
            </a:r>
            <a:r>
              <a:rPr lang="en-US" sz="1200" i="1" kern="1200" dirty="0" smtClean="0">
                <a:solidFill>
                  <a:schemeClr val="tx1"/>
                </a:solidFill>
                <a:effectLst/>
                <a:latin typeface="+mn-lt"/>
                <a:ea typeface="+mn-ea"/>
                <a:cs typeface="+mn-cs"/>
              </a:rPr>
              <a:t>.  I ran across it this week and found this observation of his very insightful.  He writes,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our biggest challenges in life is self-assessment. We think we know ourselves pretty well, however the science says different.</a:t>
            </a:r>
          </a:p>
          <a:p>
            <a:r>
              <a:rPr lang="en-US" sz="1200" kern="1200" dirty="0" smtClean="0">
                <a:solidFill>
                  <a:schemeClr val="tx1"/>
                </a:solidFill>
                <a:effectLst/>
                <a:latin typeface="+mn-lt"/>
                <a:ea typeface="+mn-ea"/>
                <a:cs typeface="+mn-cs"/>
              </a:rPr>
              <a:t>As a leader, personal self-assessment is critical to success. We have to be able accurately assess our abilities.</a:t>
            </a:r>
          </a:p>
          <a:p>
            <a:r>
              <a:rPr lang="en-US" sz="1200" kern="1200" dirty="0" smtClean="0">
                <a:solidFill>
                  <a:schemeClr val="tx1"/>
                </a:solidFill>
                <a:effectLst/>
                <a:latin typeface="+mn-lt"/>
                <a:ea typeface="+mn-ea"/>
                <a:cs typeface="+mn-cs"/>
              </a:rPr>
              <a:t>We all have blind spots. Our blind spots are those things that others know about us, that we are unaware of. Our blind spots are those things others see in us, that we can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see in ourselves.</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31</a:t>
            </a:fld>
            <a:endParaRPr lang="en-GB" sz="1200">
              <a:solidFill>
                <a:prstClr val="white"/>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32</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 </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The sword from His mouth certainly represents the living Word of God (Heb. 4:12; Eph. 6:17). He fights His enemies by using His Word (Rev. 2:16; 19:19–21)" (Wiersbe).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34</a:t>
            </a:fld>
            <a:endParaRPr lang="en-GB" sz="1200">
              <a:solidFill>
                <a:prstClr val="white"/>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39</a:t>
            </a:fld>
            <a:endParaRPr lang="en-GB" sz="1200">
              <a:solidFill>
                <a:prstClr val="white"/>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6EF55-AA0D-C94E-907B-BFDD45F2DA56}" type="slidenum">
              <a:rPr lang="en-US">
                <a:solidFill>
                  <a:prstClr val="black"/>
                </a:solidFill>
                <a:latin typeface="Calibri"/>
              </a:rPr>
              <a:pPr/>
              <a:t>40</a:t>
            </a:fld>
            <a:endParaRPr lang="en-US">
              <a:solidFill>
                <a:prstClr val="black"/>
              </a:solidFill>
              <a:latin typeface="Calibri"/>
            </a:endParaRPr>
          </a:p>
        </p:txBody>
      </p:sp>
      <p:sp>
        <p:nvSpPr>
          <p:cNvPr id="67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u="sng" kern="1200" dirty="0" err="1" smtClean="0">
                <a:solidFill>
                  <a:schemeClr val="tx1"/>
                </a:solidFill>
                <a:effectLst/>
                <a:latin typeface="+mn-lt"/>
                <a:ea typeface="+mn-ea"/>
                <a:cs typeface="+mn-cs"/>
              </a:rPr>
              <a:t>Johari</a:t>
            </a:r>
            <a:r>
              <a:rPr lang="fr-FR" sz="1200" u="sng"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rPr>
              <a:t>s </a:t>
            </a:r>
            <a:r>
              <a:rPr lang="en-US" sz="1200" kern="1200" dirty="0" smtClean="0">
                <a:solidFill>
                  <a:schemeClr val="tx1"/>
                </a:solidFill>
                <a:effectLst/>
                <a:latin typeface="+mn-lt"/>
                <a:ea typeface="+mn-ea"/>
                <a:cs typeface="+mn-cs"/>
              </a:rPr>
              <a:t>window sums it up nicely like this:</a:t>
            </a:r>
          </a:p>
          <a:p>
            <a:r>
              <a:rPr lang="en-US" sz="1200" kern="1200" dirty="0" smtClean="0">
                <a:solidFill>
                  <a:schemeClr val="tx1"/>
                </a:solidFill>
                <a:effectLst/>
                <a:latin typeface="+mn-lt"/>
                <a:ea typeface="+mn-ea"/>
                <a:cs typeface="+mn-cs"/>
              </a:rPr>
              <a:t>The Open – what others know about us and what we openly share with others</a:t>
            </a:r>
          </a:p>
          <a:p>
            <a:r>
              <a:rPr lang="en-US" sz="1200" kern="1200" dirty="0" smtClean="0">
                <a:solidFill>
                  <a:schemeClr val="tx1"/>
                </a:solidFill>
                <a:effectLst/>
                <a:latin typeface="+mn-lt"/>
                <a:ea typeface="+mn-ea"/>
                <a:cs typeface="+mn-cs"/>
              </a:rPr>
              <a:t>The Hidden – what we know about ourselves that others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know. (What we keep hidden from site)</a:t>
            </a:r>
          </a:p>
          <a:p>
            <a:r>
              <a:rPr lang="en-US" sz="1200" kern="1200" dirty="0" smtClean="0">
                <a:solidFill>
                  <a:schemeClr val="tx1"/>
                </a:solidFill>
                <a:effectLst/>
                <a:latin typeface="+mn-lt"/>
                <a:ea typeface="+mn-ea"/>
                <a:cs typeface="+mn-cs"/>
              </a:rPr>
              <a:t>The Unknown – what we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know about ourselves and what others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know</a:t>
            </a:r>
          </a:p>
          <a:p>
            <a:r>
              <a:rPr lang="en-US" sz="1200" kern="1200" dirty="0" smtClean="0">
                <a:solidFill>
                  <a:schemeClr val="tx1"/>
                </a:solidFill>
                <a:effectLst/>
                <a:latin typeface="+mn-lt"/>
                <a:ea typeface="+mn-ea"/>
                <a:cs typeface="+mn-cs"/>
              </a:rPr>
              <a:t>The Blind Spot – what others know about us, that we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know about ourselves</a:t>
            </a:r>
          </a:p>
          <a:p>
            <a:r>
              <a:rPr lang="en-US" sz="1200" kern="1200" dirty="0" smtClean="0">
                <a:solidFill>
                  <a:schemeClr val="tx1"/>
                </a:solidFill>
                <a:effectLst/>
                <a:latin typeface="+mn-lt"/>
                <a:ea typeface="+mn-ea"/>
                <a:cs typeface="+mn-cs"/>
              </a:rPr>
              <a:t>The blind spot is where we get tripped up.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reason we fail and seem perplexed because we thought we did everything right.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date that we thought went awesome yet they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want to go out with us again.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co-worker feeling belittled after you thought you had a super productive meeting. The blind spot is the part of us we just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see that the rest of the world does that screws everything up.</a:t>
            </a:r>
          </a:p>
          <a:p>
            <a:r>
              <a:rPr lang="en-US" sz="1200" kern="1200" dirty="0" smtClean="0">
                <a:solidFill>
                  <a:schemeClr val="tx1"/>
                </a:solidFill>
                <a:effectLst/>
                <a:latin typeface="+mn-lt"/>
                <a:ea typeface="+mn-ea"/>
                <a:cs typeface="+mn-cs"/>
              </a:rPr>
              <a:t>Do you know your blind spot(s)?  Ask around, everyone else does.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www.patheos.com</a:t>
            </a:r>
            <a:r>
              <a:rPr lang="en-US" dirty="0" smtClean="0"/>
              <a:t>/blogs/</a:t>
            </a:r>
            <a:r>
              <a:rPr lang="en-US" dirty="0" err="1" smtClean="0"/>
              <a:t>robertcrosby</a:t>
            </a:r>
            <a:r>
              <a:rPr lang="en-US" dirty="0" smtClean="0"/>
              <a:t>/2012/05/a-w-</a:t>
            </a:r>
            <a:r>
              <a:rPr lang="en-US" dirty="0" err="1" smtClean="0"/>
              <a:t>tozer</a:t>
            </a:r>
            <a:r>
              <a:rPr lang="en-US" dirty="0" smtClean="0"/>
              <a:t>-on-the-holy-spirit-todays-church/</a:t>
            </a:r>
            <a:endParaRPr lang="en-US" dirty="0"/>
          </a:p>
        </p:txBody>
      </p:sp>
      <p:sp>
        <p:nvSpPr>
          <p:cNvPr id="4" name="Slide Number Placeholder 3"/>
          <p:cNvSpPr>
            <a:spLocks noGrp="1"/>
          </p:cNvSpPr>
          <p:nvPr>
            <p:ph type="sldNum" sz="quarter" idx="10"/>
          </p:nvPr>
        </p:nvSpPr>
        <p:spPr/>
        <p:txBody>
          <a:bodyPr/>
          <a:lstStyle/>
          <a:p>
            <a:fld id="{99208AAC-BD08-E443-89A2-A8F38D944BDB}"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1935252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43</a:t>
            </a:fld>
            <a:endParaRPr lang="en-GB" sz="1200">
              <a:solidFill>
                <a:prstClr val="white"/>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http://</a:t>
            </a:r>
            <a:r>
              <a:rPr lang="en-US" dirty="0" err="1" smtClean="0">
                <a:latin typeface="Times New Roman" charset="0"/>
                <a:ea typeface="ＭＳ Ｐゴシック" charset="0"/>
                <a:cs typeface="ＭＳ Ｐゴシック" charset="0"/>
              </a:rPr>
              <a:t>sacredsandwich.com</a:t>
            </a:r>
            <a:r>
              <a:rPr lang="en-US" dirty="0" smtClean="0">
                <a:latin typeface="Times New Roman" charset="0"/>
                <a:ea typeface="ＭＳ Ｐゴシック" charset="0"/>
                <a:cs typeface="ＭＳ Ｐゴシック" charset="0"/>
              </a:rPr>
              <a:t>/archives/8371</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http://</a:t>
            </a:r>
            <a:r>
              <a:rPr lang="en-US" dirty="0" err="1" smtClean="0">
                <a:latin typeface="Times New Roman" charset="0"/>
                <a:ea typeface="ＭＳ Ｐゴシック" charset="0"/>
                <a:cs typeface="ＭＳ Ｐゴシック" charset="0"/>
              </a:rPr>
              <a:t>sacredsandwich.com</a:t>
            </a:r>
            <a:r>
              <a:rPr lang="en-US" dirty="0" smtClean="0">
                <a:latin typeface="Times New Roman" charset="0"/>
                <a:ea typeface="ＭＳ Ｐゴシック" charset="0"/>
                <a:cs typeface="ＭＳ Ｐゴシック" charset="0"/>
              </a:rPr>
              <a:t>/archives/8371</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http://</a:t>
            </a:r>
            <a:r>
              <a:rPr lang="en-US" dirty="0" err="1" smtClean="0">
                <a:latin typeface="Times New Roman" charset="0"/>
                <a:ea typeface="ＭＳ Ｐゴシック" charset="0"/>
                <a:cs typeface="ＭＳ Ｐゴシック" charset="0"/>
              </a:rPr>
              <a:t>sacredsandwich.com</a:t>
            </a:r>
            <a:r>
              <a:rPr lang="en-US" dirty="0" smtClean="0">
                <a:latin typeface="Times New Roman" charset="0"/>
                <a:ea typeface="ＭＳ Ｐゴシック" charset="0"/>
                <a:cs typeface="ＭＳ Ｐゴシック" charset="0"/>
              </a:rPr>
              <a:t>/archives/8371</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52</a:t>
            </a:fld>
            <a:endParaRPr lang="en-GB" sz="1200">
              <a:solidFill>
                <a:prstClr val="white"/>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u="sng" kern="1200" dirty="0" smtClean="0">
                <a:solidFill>
                  <a:schemeClr val="tx1"/>
                </a:solidFill>
                <a:effectLst/>
                <a:latin typeface="+mn-lt"/>
                <a:ea typeface="+mn-ea"/>
                <a:cs typeface="+mn-cs"/>
                <a:hlinkClick r:id="rId3" tooltip="Johari window"/>
              </a:rPr>
              <a:t>Johari</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window sums it up nicely like this:</a:t>
            </a:r>
          </a:p>
          <a:p>
            <a:r>
              <a:rPr lang="en-US" sz="1200" kern="1200" dirty="0" smtClean="0">
                <a:solidFill>
                  <a:schemeClr val="tx1"/>
                </a:solidFill>
                <a:effectLst/>
                <a:latin typeface="+mn-lt"/>
                <a:ea typeface="+mn-ea"/>
                <a:cs typeface="+mn-cs"/>
              </a:rPr>
              <a:t>The Open – what others know about us and what we openly share with others</a:t>
            </a:r>
          </a:p>
          <a:p>
            <a:r>
              <a:rPr lang="en-US" sz="1200" kern="1200" dirty="0" smtClean="0">
                <a:solidFill>
                  <a:schemeClr val="tx1"/>
                </a:solidFill>
                <a:effectLst/>
                <a:latin typeface="+mn-lt"/>
                <a:ea typeface="+mn-ea"/>
                <a:cs typeface="+mn-cs"/>
              </a:rPr>
              <a:t>The Hidden – what we know about ourselves that others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know. (What we keep hidden from site)</a:t>
            </a:r>
          </a:p>
          <a:p>
            <a:r>
              <a:rPr lang="en-US" sz="1200" kern="1200" dirty="0" smtClean="0">
                <a:solidFill>
                  <a:schemeClr val="tx1"/>
                </a:solidFill>
                <a:effectLst/>
                <a:latin typeface="+mn-lt"/>
                <a:ea typeface="+mn-ea"/>
                <a:cs typeface="+mn-cs"/>
              </a:rPr>
              <a:t>The Unknown – what we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know about ourselves and what others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know</a:t>
            </a:r>
          </a:p>
          <a:p>
            <a:r>
              <a:rPr lang="en-US" sz="1200" kern="1200" dirty="0" smtClean="0">
                <a:solidFill>
                  <a:schemeClr val="tx1"/>
                </a:solidFill>
                <a:effectLst/>
                <a:latin typeface="+mn-lt"/>
                <a:ea typeface="+mn-ea"/>
                <a:cs typeface="+mn-cs"/>
              </a:rPr>
              <a:t>The Blind Spot – what others know about us, that we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know about ourselves</a:t>
            </a:r>
          </a:p>
          <a:p>
            <a:r>
              <a:rPr lang="en-US" sz="1200" kern="1200" dirty="0" smtClean="0">
                <a:solidFill>
                  <a:schemeClr val="tx1"/>
                </a:solidFill>
                <a:effectLst/>
                <a:latin typeface="+mn-lt"/>
                <a:ea typeface="+mn-ea"/>
                <a:cs typeface="+mn-cs"/>
              </a:rPr>
              <a:t>The blind spot is where we get tripped up.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reason we fail and seem perplexed because we thought we did everything right.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date that we thought went awesome yet they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want to go out with us again.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co-worker feeling belittled after you thought you had a super productive meeting. The blind spot is the part of us we just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see that the rest of the world does that screws everything up.</a:t>
            </a:r>
          </a:p>
          <a:p>
            <a:r>
              <a:rPr lang="en-US" sz="1200" kern="1200" dirty="0" smtClean="0">
                <a:solidFill>
                  <a:schemeClr val="tx1"/>
                </a:solidFill>
                <a:effectLst/>
                <a:latin typeface="+mn-lt"/>
                <a:ea typeface="+mn-ea"/>
                <a:cs typeface="+mn-cs"/>
              </a:rPr>
              <a:t>Do you know your blind spot(s)?  Ask around, everyone else does.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59</a:t>
            </a:fld>
            <a:endParaRPr lang="en-GB" sz="1200">
              <a:solidFill>
                <a:prstClr val="white"/>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60</a:t>
            </a:fld>
            <a:endParaRPr lang="en-GB" sz="1200">
              <a:solidFill>
                <a:prstClr val="white"/>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We have NO actual accounts</a:t>
            </a:r>
            <a:r>
              <a:rPr lang="en-US" baseline="0" dirty="0" smtClean="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8</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9</a:t>
            </a:fld>
            <a:endParaRPr lang="en-GB" sz="1200">
              <a:solidFill>
                <a:prstClr val="white"/>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a:latin typeface="Times New Roman" charset="0"/>
                <a:ea typeface="ＭＳ Ｐゴシック" charset="0"/>
                <a:cs typeface="ＭＳ Ｐゴシック"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10</a:t>
            </a:fld>
            <a:endParaRPr lang="en-GB" sz="1200">
              <a:solidFill>
                <a:prstClr val="white"/>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624992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032811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124886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653153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465562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9554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98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489046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660101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440103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42162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40632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5859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141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5654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817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32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0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164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590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3643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711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596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568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552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290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4100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7883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499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939742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84014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2227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060512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85256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89800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732538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955188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32865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8/6/17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7740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29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8/6/17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02229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8/6/17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7076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8/6/17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63273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8/6/17</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9871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8/6/17</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90284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8/6/17</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380009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8/6/17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93922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8/6/17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62370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8/6/17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3152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8/6/17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6222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394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61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38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3921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8221229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490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425879459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8/6/17</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294856057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0.jpeg"/><Relationship Id="rId1" Type="http://schemas.openxmlformats.org/officeDocument/2006/relationships/themeOverride" Target="../theme/themeOverride3.xml"/><Relationship Id="rId2"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0.jpeg"/><Relationship Id="rId1" Type="http://schemas.openxmlformats.org/officeDocument/2006/relationships/themeOverride" Target="../theme/themeOverride4.xml"/><Relationship Id="rId2"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0.jpeg"/><Relationship Id="rId1" Type="http://schemas.openxmlformats.org/officeDocument/2006/relationships/themeOverride" Target="../theme/themeOverride5.xml"/><Relationship Id="rId2"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0.jpeg"/><Relationship Id="rId1" Type="http://schemas.openxmlformats.org/officeDocument/2006/relationships/themeOverride" Target="../theme/themeOverride6.xml"/><Relationship Id="rId2"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tags" Target="../tags/tag1.xml"/><Relationship Id="rId2"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19.jpeg"/><Relationship Id="rId5" Type="http://schemas.openxmlformats.org/officeDocument/2006/relationships/image" Target="../media/image18.jpeg"/><Relationship Id="rId1" Type="http://schemas.openxmlformats.org/officeDocument/2006/relationships/tags" Target="../tags/tag2.xml"/><Relationship Id="rId2"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0.jpeg"/><Relationship Id="rId5" Type="http://schemas.openxmlformats.org/officeDocument/2006/relationships/image" Target="../media/image18.jpeg"/><Relationship Id="rId1" Type="http://schemas.openxmlformats.org/officeDocument/2006/relationships/tags" Target="../tags/tag3.xml"/><Relationship Id="rId2"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1.jpeg"/><Relationship Id="rId5" Type="http://schemas.openxmlformats.org/officeDocument/2006/relationships/image" Target="../media/image18.jpeg"/><Relationship Id="rId1" Type="http://schemas.openxmlformats.org/officeDocument/2006/relationships/tags" Target="../tags/tag4.xml"/><Relationship Id="rId2"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22.jpeg"/><Relationship Id="rId5" Type="http://schemas.openxmlformats.org/officeDocument/2006/relationships/image" Target="../media/image18.jpeg"/><Relationship Id="rId1" Type="http://schemas.openxmlformats.org/officeDocument/2006/relationships/tags" Target="../tags/tag5.xml"/><Relationship Id="rId2"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23.jpeg"/><Relationship Id="rId5" Type="http://schemas.openxmlformats.org/officeDocument/2006/relationships/image" Target="../media/image18.jpeg"/><Relationship Id="rId1" Type="http://schemas.openxmlformats.org/officeDocument/2006/relationships/tags" Target="../tags/tag6.xml"/><Relationship Id="rId2"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24.jpeg"/><Relationship Id="rId5" Type="http://schemas.openxmlformats.org/officeDocument/2006/relationships/image" Target="../media/image18.jpeg"/><Relationship Id="rId1" Type="http://schemas.openxmlformats.org/officeDocument/2006/relationships/tags" Target="../tags/tag7.xml"/><Relationship Id="rId2"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25.jpeg"/><Relationship Id="rId5" Type="http://schemas.openxmlformats.org/officeDocument/2006/relationships/image" Target="../media/image18.jpeg"/><Relationship Id="rId1" Type="http://schemas.openxmlformats.org/officeDocument/2006/relationships/tags" Target="../tags/tag8.xml"/><Relationship Id="rId2"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26.jpeg"/><Relationship Id="rId5" Type="http://schemas.openxmlformats.org/officeDocument/2006/relationships/image" Target="../media/image18.jpeg"/><Relationship Id="rId1" Type="http://schemas.openxmlformats.org/officeDocument/2006/relationships/tags" Target="../tags/tag9.xml"/><Relationship Id="rId2"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27.jpeg"/><Relationship Id="rId5" Type="http://schemas.openxmlformats.org/officeDocument/2006/relationships/image" Target="../media/image18.jpeg"/><Relationship Id="rId1" Type="http://schemas.openxmlformats.org/officeDocument/2006/relationships/tags" Target="../tags/tag10.xml"/><Relationship Id="rId2"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10.jpeg"/><Relationship Id="rId1" Type="http://schemas.openxmlformats.org/officeDocument/2006/relationships/themeOverride" Target="../theme/themeOverride7.xml"/><Relationship Id="rId2"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1.xml"/><Relationship Id="rId3"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29.jpeg"/><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10.jpeg"/><Relationship Id="rId1" Type="http://schemas.openxmlformats.org/officeDocument/2006/relationships/themeOverride" Target="../theme/themeOverride8.xml"/><Relationship Id="rId2"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10.jpeg"/><Relationship Id="rId1" Type="http://schemas.openxmlformats.org/officeDocument/2006/relationships/themeOverride" Target="../theme/themeOverride9.xml"/><Relationship Id="rId2"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3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10.jpeg"/><Relationship Id="rId1" Type="http://schemas.openxmlformats.org/officeDocument/2006/relationships/themeOverride" Target="../theme/themeOverride10.xml"/><Relationship Id="rId2"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10.jpeg"/><Relationship Id="rId1" Type="http://schemas.openxmlformats.org/officeDocument/2006/relationships/themeOverride" Target="../theme/themeOverride11.xml"/><Relationship Id="rId2"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10.jpeg"/><Relationship Id="rId1" Type="http://schemas.openxmlformats.org/officeDocument/2006/relationships/themeOverride" Target="../theme/themeOverride12.xml"/><Relationship Id="rId2"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5.xml"/><Relationship Id="rId3" Type="http://schemas.openxmlformats.org/officeDocument/2006/relationships/image" Target="../media/image1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9.png"/><Relationship Id="rId1" Type="http://schemas.openxmlformats.org/officeDocument/2006/relationships/themeOverride" Target="../theme/themeOverride1.xml"/><Relationship Id="rId2"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0.jpeg"/><Relationship Id="rId1" Type="http://schemas.openxmlformats.org/officeDocument/2006/relationships/themeOverride" Target="../theme/themeOverride2.xml"/><Relationship Id="rId2"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i="1" dirty="0">
                <a:solidFill>
                  <a:srgbClr val="E5E5FF"/>
                </a:solidFill>
                <a:latin typeface="Arial" charset="0"/>
                <a:cs typeface="Arial" charset="0"/>
              </a:rPr>
              <a:t>Dr. Rick Griffith • Singapore Bible College • BibleStudyDownloads.org</a:t>
            </a: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b="1" dirty="0" smtClean="0">
                <a:latin typeface="Arial" charset="0"/>
                <a:ea typeface="ＭＳ Ｐゴシック" charset="0"/>
              </a:rPr>
              <a:t>Distinguished Yet Dead</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508000" y="353238"/>
            <a:ext cx="8128000" cy="5410200"/>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smtClean="0">
                <a:solidFill>
                  <a:srgbClr val="000000"/>
                </a:solidFill>
                <a:latin typeface="Arial" charset="0"/>
                <a:ea typeface="ＭＳ Ｐゴシック" charset="0"/>
              </a:rPr>
              <a:t>The Church of Sardis</a:t>
            </a:r>
            <a:br>
              <a:rPr lang="en-US" b="1" dirty="0" smtClean="0">
                <a:solidFill>
                  <a:srgbClr val="000000"/>
                </a:solidFill>
                <a:latin typeface="Arial" charset="0"/>
                <a:ea typeface="ＭＳ Ｐゴシック" charset="0"/>
              </a:rPr>
            </a:br>
            <a:r>
              <a:rPr lang="en-US" b="1" dirty="0" smtClean="0">
                <a:solidFill>
                  <a:srgbClr val="000000"/>
                </a:solidFill>
                <a:latin typeface="Arial" charset="0"/>
                <a:ea typeface="ＭＳ Ｐゴシック" charset="0"/>
              </a:rPr>
              <a:t>(Rev. 3:1-6)</a:t>
            </a:r>
            <a:endParaRPr lang="en-US"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8667372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80973419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lstStyle/>
          <a:p>
            <a:r>
              <a:rPr lang="en-US">
                <a:latin typeface="Arial" charset="0"/>
                <a:ea typeface="ＭＳ Ｐゴシック" charset="0"/>
              </a:rPr>
              <a:t>7 Church Stages?</a:t>
            </a:r>
          </a:p>
        </p:txBody>
      </p:sp>
      <p:sp>
        <p:nvSpPr>
          <p:cNvPr id="8" name="TextBox 7"/>
          <p:cNvSpPr txBox="1"/>
          <p:nvPr/>
        </p:nvSpPr>
        <p:spPr>
          <a:xfrm rot="19361246">
            <a:off x="-233363" y="5741988"/>
            <a:ext cx="1885951"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rot="19361246">
            <a:off x="7327900" y="57419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rot="19361246">
            <a:off x="5746750" y="5589588"/>
            <a:ext cx="23907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rot="19361246">
            <a:off x="4724400" y="5808663"/>
            <a:ext cx="16700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rot="19361246">
            <a:off x="3484563" y="5741988"/>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rot="19361246">
            <a:off x="2244725" y="5741988"/>
            <a:ext cx="1887538"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rot="19361246">
            <a:off x="1006475" y="57419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4394"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347</a:t>
            </a:r>
            <a:endParaRPr lang="en-US" b="1" dirty="0">
              <a:solidFill>
                <a:srgbClr val="FFFFFF"/>
              </a:solidFill>
              <a:latin typeface="Arial" charset="0"/>
              <a:cs typeface="Arial" charset="0"/>
            </a:endParaRP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a14="http://schemas.microsoft.com/office/drawing/2010/main">
                <a:noFill/>
              </a14:hiddenFill>
            </a:ext>
          </a:extLst>
        </p:spPr>
      </p:cxnSp>
      <p:sp>
        <p:nvSpPr>
          <p:cNvPr id="15" name="TextBox 14"/>
          <p:cNvSpPr txBox="1"/>
          <p:nvPr/>
        </p:nvSpPr>
        <p:spPr>
          <a:xfrm rot="19361246">
            <a:off x="-103188" y="1577975"/>
            <a:ext cx="2220913"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Busy yet Backslidden </a:t>
            </a:r>
          </a:p>
        </p:txBody>
      </p:sp>
      <p:sp>
        <p:nvSpPr>
          <p:cNvPr id="17" name="TextBox 16"/>
          <p:cNvSpPr txBox="1"/>
          <p:nvPr/>
        </p:nvSpPr>
        <p:spPr>
          <a:xfrm rot="19361246">
            <a:off x="7169150" y="1520825"/>
            <a:ext cx="2408238"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Luxurious yet Lukewarm</a:t>
            </a:r>
          </a:p>
        </p:txBody>
      </p:sp>
      <p:sp>
        <p:nvSpPr>
          <p:cNvPr id="19" name="TextBox 18"/>
          <p:cNvSpPr txBox="1"/>
          <p:nvPr/>
        </p:nvSpPr>
        <p:spPr>
          <a:xfrm rot="19361246">
            <a:off x="5845175" y="1327150"/>
            <a:ext cx="3048000" cy="8302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Mistreated yet Missions-Minded</a:t>
            </a:r>
          </a:p>
        </p:txBody>
      </p:sp>
      <p:sp>
        <p:nvSpPr>
          <p:cNvPr id="21" name="TextBox 20"/>
          <p:cNvSpPr txBox="1"/>
          <p:nvPr/>
        </p:nvSpPr>
        <p:spPr>
          <a:xfrm rot="19361246">
            <a:off x="4768850" y="1385888"/>
            <a:ext cx="2852738"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Distinguished yet Dead</a:t>
            </a:r>
          </a:p>
        </p:txBody>
      </p:sp>
      <p:sp>
        <p:nvSpPr>
          <p:cNvPr id="22" name="TextBox 21"/>
          <p:cNvSpPr txBox="1"/>
          <p:nvPr/>
        </p:nvSpPr>
        <p:spPr>
          <a:xfrm rot="19361246">
            <a:off x="3595688" y="1520825"/>
            <a:ext cx="2408237"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Involved yet Immoral</a:t>
            </a:r>
          </a:p>
        </p:txBody>
      </p:sp>
      <p:sp>
        <p:nvSpPr>
          <p:cNvPr id="23" name="TextBox 22"/>
          <p:cNvSpPr txBox="1"/>
          <p:nvPr/>
        </p:nvSpPr>
        <p:spPr>
          <a:xfrm rot="19361246">
            <a:off x="2347913" y="1493838"/>
            <a:ext cx="2498725" cy="8302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Continuing yet Compromising</a:t>
            </a:r>
          </a:p>
        </p:txBody>
      </p:sp>
      <p:sp>
        <p:nvSpPr>
          <p:cNvPr id="24" name="TextBox 23"/>
          <p:cNvSpPr txBox="1"/>
          <p:nvPr/>
        </p:nvSpPr>
        <p:spPr>
          <a:xfrm rot="19361246">
            <a:off x="1111250" y="1503363"/>
            <a:ext cx="2466975" cy="830262"/>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algn="l" defTabSz="914400" eaLnBrk="0" fontAlgn="base" hangingPunct="0">
              <a:spcBef>
                <a:spcPct val="0"/>
              </a:spcBef>
              <a:spcAft>
                <a:spcPct val="0"/>
              </a:spcAft>
              <a:defRPr/>
            </a:pPr>
            <a:r>
              <a:rPr lang="en-US" sz="2400" dirty="0" smtClean="0">
                <a:solidFill>
                  <a:srgbClr val="FFFF00"/>
                </a:solidFill>
                <a:ea typeface="ＭＳ Ｐゴシック" charset="0"/>
              </a:rPr>
              <a:t>Suffering yet Steadfast</a:t>
            </a:r>
          </a:p>
        </p:txBody>
      </p:sp>
      <p:sp>
        <p:nvSpPr>
          <p:cNvPr id="25" name="TextBox 24"/>
          <p:cNvSpPr txBox="1"/>
          <p:nvPr/>
        </p:nvSpPr>
        <p:spPr>
          <a:xfrm rot="19288788">
            <a:off x="-104775" y="3948113"/>
            <a:ext cx="22891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Apostolic Age</a:t>
            </a:r>
          </a:p>
        </p:txBody>
      </p:sp>
      <p:sp>
        <p:nvSpPr>
          <p:cNvPr id="26" name="TextBox 25"/>
          <p:cNvSpPr txBox="1"/>
          <p:nvPr/>
        </p:nvSpPr>
        <p:spPr>
          <a:xfrm rot="19288788">
            <a:off x="7346950" y="3746500"/>
            <a:ext cx="22891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Materialistic</a:t>
            </a:r>
          </a:p>
        </p:txBody>
      </p:sp>
      <p:sp>
        <p:nvSpPr>
          <p:cNvPr id="27" name="TextBox 26"/>
          <p:cNvSpPr txBox="1"/>
          <p:nvPr/>
        </p:nvSpPr>
        <p:spPr>
          <a:xfrm rot="19288788">
            <a:off x="5792788" y="3541713"/>
            <a:ext cx="3452812"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Modern Missions Era</a:t>
            </a:r>
          </a:p>
        </p:txBody>
      </p:sp>
      <p:sp>
        <p:nvSpPr>
          <p:cNvPr id="28" name="TextBox 27"/>
          <p:cNvSpPr txBox="1"/>
          <p:nvPr/>
        </p:nvSpPr>
        <p:spPr>
          <a:xfrm rot="19288788">
            <a:off x="4786313" y="3587750"/>
            <a:ext cx="25860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Reformation</a:t>
            </a:r>
          </a:p>
        </p:txBody>
      </p:sp>
      <p:sp>
        <p:nvSpPr>
          <p:cNvPr id="29" name="TextBox 28"/>
          <p:cNvSpPr txBox="1"/>
          <p:nvPr/>
        </p:nvSpPr>
        <p:spPr>
          <a:xfrm rot="19288788">
            <a:off x="3602038" y="3746500"/>
            <a:ext cx="2290762"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Middle Ages</a:t>
            </a:r>
          </a:p>
        </p:txBody>
      </p:sp>
      <p:sp>
        <p:nvSpPr>
          <p:cNvPr id="30" name="TextBox 29"/>
          <p:cNvSpPr txBox="1"/>
          <p:nvPr/>
        </p:nvSpPr>
        <p:spPr>
          <a:xfrm rot="19288788">
            <a:off x="2362200" y="3746500"/>
            <a:ext cx="2290763"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Constantine</a:t>
            </a:r>
          </a:p>
        </p:txBody>
      </p:sp>
      <p:sp>
        <p:nvSpPr>
          <p:cNvPr id="31" name="TextBox 30"/>
          <p:cNvSpPr txBox="1"/>
          <p:nvPr/>
        </p:nvSpPr>
        <p:spPr>
          <a:xfrm rot="19288788">
            <a:off x="1092200" y="3843338"/>
            <a:ext cx="2573338"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Church Fathers</a:t>
            </a:r>
          </a:p>
        </p:txBody>
      </p:sp>
      <p:sp>
        <p:nvSpPr>
          <p:cNvPr id="32" name="TextBox 31"/>
          <p:cNvSpPr txBox="1"/>
          <p:nvPr/>
        </p:nvSpPr>
        <p:spPr>
          <a:xfrm>
            <a:off x="0" y="5027613"/>
            <a:ext cx="684213" cy="4619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33</a:t>
            </a:r>
          </a:p>
        </p:txBody>
      </p:sp>
      <p:sp>
        <p:nvSpPr>
          <p:cNvPr id="33" name="TextBox 32"/>
          <p:cNvSpPr txBox="1"/>
          <p:nvPr/>
        </p:nvSpPr>
        <p:spPr>
          <a:xfrm>
            <a:off x="7308850" y="5027613"/>
            <a:ext cx="935038"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1900</a:t>
            </a:r>
          </a:p>
        </p:txBody>
      </p:sp>
      <p:sp>
        <p:nvSpPr>
          <p:cNvPr id="34" name="TextBox 33"/>
          <p:cNvSpPr txBox="1"/>
          <p:nvPr/>
        </p:nvSpPr>
        <p:spPr>
          <a:xfrm>
            <a:off x="5934075" y="5027613"/>
            <a:ext cx="1187450"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1795</a:t>
            </a:r>
          </a:p>
        </p:txBody>
      </p:sp>
      <p:sp>
        <p:nvSpPr>
          <p:cNvPr id="35" name="TextBox 34"/>
          <p:cNvSpPr txBox="1"/>
          <p:nvPr/>
        </p:nvSpPr>
        <p:spPr>
          <a:xfrm>
            <a:off x="4616450" y="5027613"/>
            <a:ext cx="1035050"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1453</a:t>
            </a:r>
          </a:p>
        </p:txBody>
      </p:sp>
      <p:sp>
        <p:nvSpPr>
          <p:cNvPr id="36" name="TextBox 35"/>
          <p:cNvSpPr txBox="1"/>
          <p:nvPr/>
        </p:nvSpPr>
        <p:spPr>
          <a:xfrm>
            <a:off x="3465513" y="5027613"/>
            <a:ext cx="938212"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476</a:t>
            </a:r>
          </a:p>
        </p:txBody>
      </p:sp>
      <p:sp>
        <p:nvSpPr>
          <p:cNvPr id="37" name="TextBox 36"/>
          <p:cNvSpPr txBox="1"/>
          <p:nvPr/>
        </p:nvSpPr>
        <p:spPr>
          <a:xfrm>
            <a:off x="2225675" y="5027613"/>
            <a:ext cx="938213"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313</a:t>
            </a:r>
          </a:p>
        </p:txBody>
      </p:sp>
      <p:sp>
        <p:nvSpPr>
          <p:cNvPr id="38" name="TextBox 37"/>
          <p:cNvSpPr txBox="1"/>
          <p:nvPr/>
        </p:nvSpPr>
        <p:spPr>
          <a:xfrm>
            <a:off x="987425" y="5027613"/>
            <a:ext cx="9366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100</a:t>
            </a:r>
          </a:p>
        </p:txBody>
      </p:sp>
    </p:spTree>
    <p:extLst>
      <p:ext uri="{BB962C8B-B14F-4D97-AF65-F5344CB8AC3E}">
        <p14:creationId xmlns:p14="http://schemas.microsoft.com/office/powerpoint/2010/main" val="93889583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dirty="0" smtClean="0">
                <a:latin typeface="Arial" charset="0"/>
                <a:ea typeface="ＭＳ Ｐゴシック" charset="0"/>
              </a:rPr>
              <a:t>Four Views on Rev</a:t>
            </a:r>
            <a:r>
              <a:rPr lang="en-US" dirty="0">
                <a:latin typeface="Arial" charset="0"/>
                <a:ea typeface="ＭＳ Ｐゴシック" charset="0"/>
              </a:rPr>
              <a:t>. 2–</a:t>
            </a:r>
            <a:r>
              <a:rPr lang="en-US" dirty="0" smtClean="0">
                <a:latin typeface="Arial" charset="0"/>
                <a:ea typeface="ＭＳ Ｐゴシック" charset="0"/>
              </a:rPr>
              <a:t>3</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grpSp>
        <p:nvGrpSpPr>
          <p:cNvPr id="63" name="Group 62"/>
          <p:cNvGrpSpPr>
            <a:grpSpLocks noChangeAspect="1"/>
          </p:cNvGrpSpPr>
          <p:nvPr/>
        </p:nvGrpSpPr>
        <p:grpSpPr bwMode="auto">
          <a:xfrm>
            <a:off x="1755762" y="1055249"/>
            <a:ext cx="4139227" cy="4035548"/>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5" name="TextBox 64"/>
            <p:cNvSpPr txBox="1"/>
            <p:nvPr/>
          </p:nvSpPr>
          <p:spPr>
            <a:xfrm>
              <a:off x="3515788" y="3327021"/>
              <a:ext cx="980208" cy="425613"/>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Historic </a:t>
              </a:r>
              <a:b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Churches</a:t>
              </a:r>
            </a:p>
          </p:txBody>
        </p:sp>
      </p:grpSp>
      <p:grpSp>
        <p:nvGrpSpPr>
          <p:cNvPr id="66" name="Group 65"/>
          <p:cNvGrpSpPr>
            <a:grpSpLocks noChangeAspect="1"/>
          </p:cNvGrpSpPr>
          <p:nvPr/>
        </p:nvGrpSpPr>
        <p:grpSpPr bwMode="auto">
          <a:xfrm>
            <a:off x="4007793" y="1044839"/>
            <a:ext cx="4042053" cy="4035548"/>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algn="ctr" defTabSz="914400" eaLnBrk="0" fontAlgn="base" hangingPunct="0">
                <a:spcBef>
                  <a:spcPct val="0"/>
                </a:spcBef>
                <a:spcAft>
                  <a:spcPct val="0"/>
                </a:spcAft>
                <a:defRPr/>
              </a:pP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70" name="TextBox 69"/>
          <p:cNvSpPr txBox="1"/>
          <p:nvPr/>
        </p:nvSpPr>
        <p:spPr bwMode="auto">
          <a:xfrm>
            <a:off x="3625831" y="2286081"/>
            <a:ext cx="2793260" cy="954107"/>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alpha val="43137"/>
                    </a:srgbClr>
                  </a:outerShdw>
                </a:effectLst>
                <a:latin typeface="Arial"/>
                <a:ea typeface="ＭＳ Ｐゴシック" charset="0"/>
                <a:cs typeface="Arial"/>
              </a:rPr>
              <a:t>Historico</a:t>
            </a: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b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Prophetical</a:t>
            </a:r>
          </a:p>
        </p:txBody>
      </p:sp>
      <p:sp>
        <p:nvSpPr>
          <p:cNvPr id="71" name="TextBox 70"/>
          <p:cNvSpPr txBox="1"/>
          <p:nvPr/>
        </p:nvSpPr>
        <p:spPr bwMode="auto">
          <a:xfrm>
            <a:off x="3142548" y="5655541"/>
            <a:ext cx="3066640" cy="954107"/>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Typical (Representative)</a:t>
            </a:r>
          </a:p>
        </p:txBody>
      </p:sp>
      <p:sp>
        <p:nvSpPr>
          <p:cNvPr id="33" name="TextBox 32"/>
          <p:cNvSpPr txBox="1"/>
          <p:nvPr/>
        </p:nvSpPr>
        <p:spPr bwMode="auto">
          <a:xfrm>
            <a:off x="6143328" y="2315192"/>
            <a:ext cx="2019563" cy="954106"/>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Prophetic View</a:t>
            </a:r>
          </a:p>
        </p:txBody>
      </p:sp>
    </p:spTree>
    <p:extLst>
      <p:ext uri="{BB962C8B-B14F-4D97-AF65-F5344CB8AC3E}">
        <p14:creationId xmlns:p14="http://schemas.microsoft.com/office/powerpoint/2010/main" val="12827438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linds(horizontal)">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blinds(horizontal)">
                                      <p:cBhvr>
                                        <p:cTn id="2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en-US" b="1" dirty="0" smtClean="0">
                <a:latin typeface="Arial" charset="0"/>
                <a:ea typeface="ＭＳ Ｐゴシック" charset="0"/>
              </a:rPr>
              <a:t>Christ has authority over all churches</a:t>
            </a:r>
            <a:endParaRPr lang="en-US" b="1" dirty="0">
              <a:latin typeface="Arial" charset="0"/>
              <a:ea typeface="ＭＳ Ｐゴシック"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4106492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smtClean="0">
              <a:solidFill>
                <a:srgbClr val="000000"/>
              </a:solidFill>
              <a:latin typeface="Times New Roman"/>
            </a:endParaRPr>
          </a:p>
        </p:txBody>
      </p:sp>
      <p:sp>
        <p:nvSpPr>
          <p:cNvPr id="111618" name="Rectangle 2"/>
          <p:cNvSpPr>
            <a:spLocks noGrp="1" noChangeArrowheads="1"/>
          </p:cNvSpPr>
          <p:nvPr>
            <p:ph type="ctrTitle"/>
          </p:nvPr>
        </p:nvSpPr>
        <p:spPr>
          <a:xfrm>
            <a:off x="-4629" y="908720"/>
            <a:ext cx="3352494" cy="4835624"/>
          </a:xfrm>
        </p:spPr>
        <p:txBody>
          <a:bodyPr/>
          <a:lstStyle/>
          <a:p>
            <a:r>
              <a:rPr lang="en-US" b="1" dirty="0">
                <a:latin typeface="Arial" charset="0"/>
                <a:ea typeface="ＭＳ Ｐゴシック" charset="0"/>
              </a:rPr>
              <a:t>So Jesus wrote 7 churches (Rev. 2–3)</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Ephesus</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Smyrna</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Pergamum</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Thyatira</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Sardis</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Philadelphia</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Laodicea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extLst>
      <p:ext uri="{BB962C8B-B14F-4D97-AF65-F5344CB8AC3E}">
        <p14:creationId xmlns:p14="http://schemas.microsoft.com/office/powerpoint/2010/main" val="27043513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nvGraphicFramePr>
        <p:xfrm>
          <a:off x="0" y="0"/>
          <a:ext cx="7924800" cy="6946902"/>
        </p:xfrm>
        <a:graphic>
          <a:graphicData uri="http://schemas.openxmlformats.org/drawingml/2006/table">
            <a:tbl>
              <a:tblPr/>
              <a:tblGrid>
                <a:gridCol w="609600"/>
                <a:gridCol w="685800"/>
                <a:gridCol w="609600"/>
                <a:gridCol w="2209800"/>
                <a:gridCol w="685800"/>
                <a:gridCol w="639763"/>
                <a:gridCol w="793750"/>
                <a:gridCol w="881062"/>
                <a:gridCol w="809625"/>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you have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seen"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is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will take place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tx1"/>
                          </a:solidFill>
                          <a:effectLst/>
                          <a:latin typeface="Arial" charset="0"/>
                          <a:ea typeface="ＭＳ Ｐゴシック" charset="0"/>
                          <a:cs typeface="Arial" charset="0"/>
                        </a:rPr>
                        <a:t>s </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smtClean="0">
                <a:solidFill>
                  <a:srgbClr val="FFFFFF"/>
                </a:solidFill>
                <a:latin typeface="Arial" charset="0"/>
                <a:cs typeface="Arial" charset="0"/>
              </a:rPr>
              <a:t>318, 324 M</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17533444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The 7 Churches (Rev. 2–3)</a:t>
            </a: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5" name="TextBox 34"/>
            <p:cNvSpPr txBox="1"/>
            <p:nvPr/>
          </p:nvSpPr>
          <p:spPr>
            <a:xfrm>
              <a:off x="3484471" y="836712"/>
              <a:ext cx="1887026" cy="46259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p:txBody>
        </p:sp>
      </p:grpSp>
      <p:sp>
        <p:nvSpPr>
          <p:cNvPr id="8" name="TextBox 7"/>
          <p:cNvSpPr txBox="1"/>
          <p:nvPr/>
        </p:nvSpPr>
        <p:spPr>
          <a:xfrm>
            <a:off x="107950" y="4801681"/>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376613" y="6211381"/>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4915981"/>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683956"/>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624969"/>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696406"/>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712531"/>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Exhortation</a:t>
              </a:r>
            </a:p>
          </p:txBody>
        </p:sp>
      </p:grpSp>
      <p:grpSp>
        <p:nvGrpSpPr>
          <p:cNvPr id="9" name="Group 8"/>
          <p:cNvGrpSpPr>
            <a:grpSpLocks noChangeAspect="1"/>
          </p:cNvGrpSpPr>
          <p:nvPr/>
        </p:nvGrpSpPr>
        <p:grpSpPr bwMode="auto">
          <a:xfrm>
            <a:off x="2465388" y="1633031"/>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p>
          </p:txBody>
        </p:sp>
      </p:grpSp>
      <p:sp>
        <p:nvSpPr>
          <p:cNvPr id="30" name="TextBox 29"/>
          <p:cNvSpPr txBox="1"/>
          <p:nvPr/>
        </p:nvSpPr>
        <p:spPr>
          <a:xfrm>
            <a:off x="2484438" y="2930019"/>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1" name="TextBox 30"/>
          <p:cNvSpPr txBox="1"/>
          <p:nvPr/>
        </p:nvSpPr>
        <p:spPr>
          <a:xfrm>
            <a:off x="3959225" y="4296856"/>
            <a:ext cx="720725"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2" name="TextBox 31"/>
          <p:cNvSpPr txBox="1"/>
          <p:nvPr/>
        </p:nvSpPr>
        <p:spPr>
          <a:xfrm>
            <a:off x="5292725" y="40809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6" name="TextBox 35"/>
          <p:cNvSpPr txBox="1"/>
          <p:nvPr/>
        </p:nvSpPr>
        <p:spPr>
          <a:xfrm>
            <a:off x="3960813" y="5809744"/>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7" name="TextBox 36"/>
          <p:cNvSpPr txBox="1"/>
          <p:nvPr/>
        </p:nvSpPr>
        <p:spPr>
          <a:xfrm>
            <a:off x="6154738" y="45127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8"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348</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72604031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12773" y="33873"/>
            <a:ext cx="9144000" cy="6858000"/>
          </a:xfrm>
          <a:prstGeom prst="rect">
            <a:avLst/>
          </a:prstGeom>
        </p:spPr>
      </p:pic>
      <p:sp>
        <p:nvSpPr>
          <p:cNvPr id="2" name="Rectangle 1"/>
          <p:cNvSpPr/>
          <p:nvPr/>
        </p:nvSpPr>
        <p:spPr bwMode="auto">
          <a:xfrm>
            <a:off x="0" y="5495202"/>
            <a:ext cx="9854424" cy="1362798"/>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4" name="Rectangle 2"/>
          <p:cNvSpPr txBox="1">
            <a:spLocks noChangeArrowheads="1"/>
          </p:cNvSpPr>
          <p:nvPr/>
        </p:nvSpPr>
        <p:spPr bwMode="auto">
          <a:xfrm>
            <a:off x="1630547" y="5365749"/>
            <a:ext cx="2979894" cy="1653211"/>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spc="-130" dirty="0" smtClean="0">
                <a:solidFill>
                  <a:srgbClr val="FF0000"/>
                </a:solidFill>
                <a:latin typeface="Times"/>
                <a:ea typeface="ＭＳ Ｐゴシック" charset="0"/>
                <a:cs typeface="Times"/>
              </a:rPr>
              <a:t>THE</a:t>
            </a:r>
            <a:br>
              <a:rPr lang="en-US" sz="3200" b="1" spc="-130" dirty="0" smtClean="0">
                <a:solidFill>
                  <a:srgbClr val="FF0000"/>
                </a:solidFill>
                <a:latin typeface="Times"/>
                <a:ea typeface="ＭＳ Ｐゴシック" charset="0"/>
                <a:cs typeface="Times"/>
              </a:rPr>
            </a:br>
            <a:r>
              <a:rPr lang="en-US" sz="6600" b="1" spc="-130" dirty="0" smtClean="0">
                <a:solidFill>
                  <a:srgbClr val="FF0000"/>
                </a:solidFill>
                <a:latin typeface="Times"/>
                <a:ea typeface="ＭＳ Ｐゴシック" charset="0"/>
                <a:cs typeface="Times"/>
              </a:rPr>
              <a:t>GOOD</a:t>
            </a:r>
            <a:endParaRPr lang="en-US" sz="4000" b="1" spc="-130" dirty="0">
              <a:solidFill>
                <a:srgbClr val="FF0000"/>
              </a:solidFill>
              <a:latin typeface="Times"/>
              <a:ea typeface="ＭＳ Ｐゴシック" charset="0"/>
              <a:cs typeface="Times"/>
            </a:endParaRPr>
          </a:p>
        </p:txBody>
      </p:sp>
      <p:sp>
        <p:nvSpPr>
          <p:cNvPr id="111618" name="Rectangle 2"/>
          <p:cNvSpPr>
            <a:spLocks noGrp="1" noChangeArrowheads="1"/>
          </p:cNvSpPr>
          <p:nvPr>
            <p:ph type="ctrTitle"/>
          </p:nvPr>
        </p:nvSpPr>
        <p:spPr>
          <a:xfrm>
            <a:off x="-117786" y="1122395"/>
            <a:ext cx="3061599" cy="2776562"/>
          </a:xfrm>
        </p:spPr>
        <p:txBody>
          <a:bodyPr/>
          <a:lstStyle/>
          <a:p>
            <a:r>
              <a:rPr lang="en-US" sz="4800" b="1" dirty="0" smtClean="0">
                <a:solidFill>
                  <a:srgbClr val="FF0000"/>
                </a:solidFill>
                <a:latin typeface="Times"/>
                <a:ea typeface="ＭＳ Ｐゴシック" charset="0"/>
                <a:cs typeface="Times"/>
              </a:rPr>
              <a:t>Clint Eastwood</a:t>
            </a:r>
            <a:br>
              <a:rPr lang="en-US" sz="4800" b="1" dirty="0" smtClean="0">
                <a:solidFill>
                  <a:srgbClr val="FF0000"/>
                </a:solidFill>
                <a:latin typeface="Times"/>
                <a:ea typeface="ＭＳ Ｐゴシック" charset="0"/>
                <a:cs typeface="Times"/>
              </a:rPr>
            </a:br>
            <a:r>
              <a:rPr lang="en-US" sz="4800" b="1" dirty="0" smtClean="0">
                <a:solidFill>
                  <a:srgbClr val="FF0000"/>
                </a:solidFill>
                <a:latin typeface="Times"/>
                <a:ea typeface="ＭＳ Ｐゴシック" charset="0"/>
                <a:cs typeface="Times"/>
              </a:rPr>
              <a:t>1966</a:t>
            </a:r>
            <a:endParaRPr lang="en-US" sz="4800" b="1" dirty="0">
              <a:solidFill>
                <a:srgbClr val="FF0000"/>
              </a:solidFill>
              <a:latin typeface="Times"/>
              <a:ea typeface="ＭＳ Ｐゴシック" charset="0"/>
              <a:cs typeface="Times"/>
            </a:endParaRPr>
          </a:p>
        </p:txBody>
      </p:sp>
      <p:sp>
        <p:nvSpPr>
          <p:cNvPr id="5" name="Rectangle 2"/>
          <p:cNvSpPr txBox="1">
            <a:spLocks noChangeArrowheads="1"/>
          </p:cNvSpPr>
          <p:nvPr/>
        </p:nvSpPr>
        <p:spPr bwMode="auto">
          <a:xfrm>
            <a:off x="3967410" y="5365749"/>
            <a:ext cx="2979894" cy="1653211"/>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spc="-130" dirty="0" smtClean="0">
                <a:solidFill>
                  <a:srgbClr val="FF0000"/>
                </a:solidFill>
                <a:latin typeface="Times"/>
                <a:ea typeface="ＭＳ Ｐゴシック" charset="0"/>
                <a:cs typeface="Times"/>
              </a:rPr>
              <a:t>THE</a:t>
            </a:r>
            <a:br>
              <a:rPr lang="en-US" sz="3200" b="1" spc="-130" dirty="0" smtClean="0">
                <a:solidFill>
                  <a:srgbClr val="FF0000"/>
                </a:solidFill>
                <a:latin typeface="Times"/>
                <a:ea typeface="ＭＳ Ｐゴシック" charset="0"/>
                <a:cs typeface="Times"/>
              </a:rPr>
            </a:br>
            <a:r>
              <a:rPr lang="en-US" sz="6600" b="1" spc="-130" dirty="0" smtClean="0">
                <a:solidFill>
                  <a:srgbClr val="FF0000"/>
                </a:solidFill>
                <a:latin typeface="Times"/>
                <a:ea typeface="ＭＳ Ｐゴシック" charset="0"/>
                <a:cs typeface="Times"/>
              </a:rPr>
              <a:t>BAD</a:t>
            </a:r>
            <a:endParaRPr lang="en-US" sz="4000" b="1" spc="-130" dirty="0">
              <a:solidFill>
                <a:srgbClr val="FF0000"/>
              </a:solidFill>
              <a:latin typeface="Times"/>
              <a:ea typeface="ＭＳ Ｐゴシック" charset="0"/>
              <a:cs typeface="Times"/>
            </a:endParaRPr>
          </a:p>
        </p:txBody>
      </p:sp>
      <p:sp>
        <p:nvSpPr>
          <p:cNvPr id="6" name="Rectangle 2"/>
          <p:cNvSpPr txBox="1">
            <a:spLocks noChangeArrowheads="1"/>
          </p:cNvSpPr>
          <p:nvPr/>
        </p:nvSpPr>
        <p:spPr bwMode="auto">
          <a:xfrm>
            <a:off x="6214402" y="5365749"/>
            <a:ext cx="2979894" cy="1653211"/>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spc="-130" dirty="0" smtClean="0">
                <a:solidFill>
                  <a:srgbClr val="FF0000"/>
                </a:solidFill>
                <a:latin typeface="Times"/>
                <a:ea typeface="ＭＳ Ｐゴシック" charset="0"/>
                <a:cs typeface="Times"/>
              </a:rPr>
              <a:t>AND THE</a:t>
            </a:r>
            <a:br>
              <a:rPr lang="en-US" sz="3200" b="1" spc="-130" dirty="0" smtClean="0">
                <a:solidFill>
                  <a:srgbClr val="FF0000"/>
                </a:solidFill>
                <a:latin typeface="Times"/>
                <a:ea typeface="ＭＳ Ｐゴシック" charset="0"/>
                <a:cs typeface="Times"/>
              </a:rPr>
            </a:br>
            <a:r>
              <a:rPr lang="en-US" sz="6600" b="1" spc="-130" dirty="0" smtClean="0">
                <a:solidFill>
                  <a:srgbClr val="FF0000"/>
                </a:solidFill>
                <a:latin typeface="Times"/>
                <a:ea typeface="ＭＳ Ｐゴシック" charset="0"/>
                <a:cs typeface="Times"/>
              </a:rPr>
              <a:t>UGLY</a:t>
            </a:r>
            <a:endParaRPr lang="en-US" sz="4000" b="1" spc="-130" dirty="0">
              <a:solidFill>
                <a:srgbClr val="FF0000"/>
              </a:solidFill>
              <a:latin typeface="Times"/>
              <a:ea typeface="ＭＳ Ｐゴシック" charset="0"/>
              <a:cs typeface="Times"/>
            </a:endParaRPr>
          </a:p>
        </p:txBody>
      </p:sp>
    </p:spTree>
    <p:extLst>
      <p:ext uri="{BB962C8B-B14F-4D97-AF65-F5344CB8AC3E}">
        <p14:creationId xmlns:p14="http://schemas.microsoft.com/office/powerpoint/2010/main" val="24942717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0424" y="0"/>
            <a:ext cx="9144000" cy="5535716"/>
          </a:xfrm>
          <a:prstGeom prst="rect">
            <a:avLst/>
          </a:prstGeom>
        </p:spPr>
      </p:pic>
      <p:sp>
        <p:nvSpPr>
          <p:cNvPr id="111618" name="Rectangle 2"/>
          <p:cNvSpPr>
            <a:spLocks noGrp="1" noChangeArrowheads="1"/>
          </p:cNvSpPr>
          <p:nvPr>
            <p:ph type="ctrTitle"/>
          </p:nvPr>
        </p:nvSpPr>
        <p:spPr>
          <a:xfrm>
            <a:off x="-4628" y="3841991"/>
            <a:ext cx="2593862" cy="2776562"/>
          </a:xfrm>
        </p:spPr>
        <p:txBody>
          <a:bodyPr/>
          <a:lstStyle/>
          <a:p>
            <a:r>
              <a:rPr lang="en-US" sz="4800" b="1" dirty="0">
                <a:solidFill>
                  <a:srgbClr val="FF0000"/>
                </a:solidFill>
                <a:latin typeface="Arial" charset="0"/>
                <a:ea typeface="ＭＳ Ｐゴシック" charset="0"/>
              </a:rPr>
              <a:t>Christ knows it all</a:t>
            </a:r>
            <a:endParaRPr lang="en-US" sz="4800" b="1" dirty="0">
              <a:solidFill>
                <a:srgbClr val="FF0000"/>
              </a:solidFill>
              <a:latin typeface="Times"/>
              <a:ea typeface="ＭＳ Ｐゴシック" charset="0"/>
              <a:cs typeface="Times"/>
            </a:endParaRPr>
          </a:p>
        </p:txBody>
      </p:sp>
      <p:sp>
        <p:nvSpPr>
          <p:cNvPr id="4" name="Rectangle 2"/>
          <p:cNvSpPr txBox="1">
            <a:spLocks noChangeArrowheads="1"/>
          </p:cNvSpPr>
          <p:nvPr/>
        </p:nvSpPr>
        <p:spPr bwMode="auto">
          <a:xfrm>
            <a:off x="2061781" y="5257551"/>
            <a:ext cx="7066057" cy="169538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smtClean="0">
                <a:solidFill>
                  <a:srgbClr val="000000"/>
                </a:solidFill>
                <a:latin typeface="Arial" charset="0"/>
                <a:ea typeface="ＭＳ Ｐゴシック" charset="0"/>
              </a:rPr>
              <a:t>The Church of Sardis</a:t>
            </a:r>
            <a:br>
              <a:rPr lang="en-US" sz="3600" b="1" dirty="0" smtClean="0">
                <a:solidFill>
                  <a:srgbClr val="000000"/>
                </a:solidFill>
                <a:latin typeface="Arial" charset="0"/>
                <a:ea typeface="ＭＳ Ｐゴシック" charset="0"/>
              </a:rPr>
            </a:br>
            <a:r>
              <a:rPr lang="en-US" sz="3600" b="1" dirty="0" smtClean="0">
                <a:solidFill>
                  <a:srgbClr val="000000"/>
                </a:solidFill>
                <a:latin typeface="Arial" charset="0"/>
                <a:ea typeface="ＭＳ Ｐゴシック" charset="0"/>
              </a:rPr>
              <a:t>(Rev. 3:1-6)</a:t>
            </a:r>
            <a:endParaRPr lang="en-US" sz="3600"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087056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smtClean="0">
                <a:latin typeface="Arial" charset="0"/>
                <a:ea typeface="ＭＳ Ｐゴシック" charset="0"/>
              </a:rPr>
              <a:t>I.	Jesus knows the </a:t>
            </a:r>
            <a:r>
              <a:rPr lang="en-US" b="1" dirty="0" smtClean="0">
                <a:solidFill>
                  <a:srgbClr val="FFFF00"/>
                </a:solidFill>
                <a:latin typeface="Arial" charset="0"/>
                <a:ea typeface="ＭＳ Ｐゴシック" charset="0"/>
              </a:rPr>
              <a:t>good</a:t>
            </a:r>
            <a:r>
              <a:rPr lang="en-US" b="1" dirty="0" smtClean="0">
                <a:latin typeface="Arial" charset="0"/>
                <a:ea typeface="ＭＳ Ｐゴシック" charset="0"/>
              </a:rPr>
              <a:t>.</a:t>
            </a:r>
            <a:endParaRPr lang="en-US" b="1" dirty="0">
              <a:latin typeface="Arial" charset="0"/>
              <a:ea typeface="ＭＳ Ｐゴシック" charset="0"/>
            </a:endParaRPr>
          </a:p>
        </p:txBody>
      </p:sp>
    </p:spTree>
    <p:extLst>
      <p:ext uri="{BB962C8B-B14F-4D97-AF65-F5344CB8AC3E}">
        <p14:creationId xmlns:p14="http://schemas.microsoft.com/office/powerpoint/2010/main" val="5381930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22831"/>
          </a:xfrm>
          <a:prstGeom prst="rect">
            <a:avLst/>
          </a:prstGeom>
        </p:spPr>
      </p:pic>
      <p:sp>
        <p:nvSpPr>
          <p:cNvPr id="111618" name="Rectangle 2"/>
          <p:cNvSpPr>
            <a:spLocks noGrp="1" noChangeArrowheads="1"/>
          </p:cNvSpPr>
          <p:nvPr>
            <p:ph type="ctrTitle"/>
          </p:nvPr>
        </p:nvSpPr>
        <p:spPr>
          <a:xfrm>
            <a:off x="0" y="5868411"/>
            <a:ext cx="9144000" cy="980728"/>
          </a:xfrm>
          <a:solidFill>
            <a:schemeClr val="tx1"/>
          </a:solidFill>
        </p:spPr>
        <p:txBody>
          <a:bodyPr/>
          <a:lstStyle/>
          <a:p>
            <a:r>
              <a:rPr lang="en-US" b="1" dirty="0" smtClean="0">
                <a:latin typeface="Arial" charset="0"/>
                <a:ea typeface="ＭＳ Ｐゴシック" charset="0"/>
              </a:rPr>
              <a:t>How well do you know yourself?</a:t>
            </a:r>
            <a:endParaRPr lang="en-US" b="1" dirty="0">
              <a:latin typeface="Arial" charset="0"/>
              <a:ea typeface="ＭＳ Ｐゴシック" charset="0"/>
            </a:endParaRPr>
          </a:p>
        </p:txBody>
      </p:sp>
    </p:spTree>
    <p:extLst>
      <p:ext uri="{BB962C8B-B14F-4D97-AF65-F5344CB8AC3E}">
        <p14:creationId xmlns:p14="http://schemas.microsoft.com/office/powerpoint/2010/main" val="15721743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
        <p:nvSpPr>
          <p:cNvPr id="778244" name="Title 1"/>
          <p:cNvSpPr>
            <a:spLocks noGrp="1"/>
          </p:cNvSpPr>
          <p:nvPr>
            <p:ph type="title"/>
          </p:nvPr>
        </p:nvSpPr>
        <p:spPr>
          <a:xfrm>
            <a:off x="-31750" y="1"/>
            <a:ext cx="9212263" cy="1697332"/>
          </a:xfrm>
          <a:solidFill>
            <a:srgbClr val="000000"/>
          </a:solidFill>
        </p:spPr>
        <p:txBody>
          <a:bodyPr/>
          <a:lstStyle/>
          <a:p>
            <a:r>
              <a:rPr lang="en-US" sz="3600" b="1" dirty="0">
                <a:latin typeface="Arial" charset="0"/>
                <a:ea typeface="ＭＳ Ｐゴシック" charset="0"/>
              </a:rPr>
              <a:t>Jesus encouraged Sardis with the good news that he was sovereign and knew their faithfulness (3:1-2a</a:t>
            </a:r>
            <a:r>
              <a:rPr lang="en-US" sz="3600" b="1" dirty="0" smtClean="0">
                <a:latin typeface="Arial" charset="0"/>
                <a:ea typeface="ＭＳ Ｐゴシック" charset="0"/>
              </a:rPr>
              <a:t>)</a:t>
            </a:r>
            <a:endParaRPr lang="en-US" sz="3600" b="1" dirty="0">
              <a:latin typeface="Arial" charset="0"/>
              <a:ea typeface="ＭＳ Ｐゴシック" charset="0"/>
            </a:endParaRPr>
          </a:p>
        </p:txBody>
      </p:sp>
    </p:spTree>
    <p:extLst>
      <p:ext uri="{BB962C8B-B14F-4D97-AF65-F5344CB8AC3E}">
        <p14:creationId xmlns:p14="http://schemas.microsoft.com/office/powerpoint/2010/main" val="226896319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18" grpId="0"/>
      <p:bldP spid="20" grpId="0"/>
      <p:bldP spid="57" grpId="0" animBg="1"/>
      <p:bldP spid="59" grpId="0" animBg="1"/>
      <p:bldP spid="60" grpId="0" animBg="1"/>
      <p:bldP spid="61" grpId="0" animBg="1"/>
      <p:bldP spid="5" grpId="0" animBg="1"/>
      <p:bldP spid="9" grpId="0" animBg="1"/>
      <p:bldP spid="15" grpId="0" animBg="1"/>
      <p:bldP spid="17"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r>
              <a:rPr lang="en-US">
                <a:solidFill>
                  <a:schemeClr val="bg1"/>
                </a:solidFill>
              </a:rPr>
              <a:t>Sardis acropolis from below</a:t>
            </a:r>
          </a:p>
        </p:txBody>
      </p:sp>
      <p:pic>
        <p:nvPicPr>
          <p:cNvPr id="5123" name="Picture 3" descr="Sardis acropolis from below,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4" name="Text Box 4"/>
          <p:cNvSpPr txBox="1">
            <a:spLocks noChangeArrowheads="1"/>
          </p:cNvSpPr>
          <p:nvPr/>
        </p:nvSpPr>
        <p:spPr bwMode="auto">
          <a:xfrm>
            <a:off x="0" y="6036084"/>
            <a:ext cx="9144000" cy="821916"/>
          </a:xfrm>
          <a:prstGeom prst="rect">
            <a:avLst/>
          </a:prstGeom>
          <a:solidFill>
            <a:schemeClr val="tx1"/>
          </a:solidFill>
          <a:ln>
            <a:noFill/>
          </a:ln>
          <a:effectLst/>
          <a:extLst/>
        </p:spPr>
        <p:txBody>
          <a:bodyPr/>
          <a:lstStyle/>
          <a:p>
            <a:pPr algn="ctr" defTabSz="914400" fontAlgn="base">
              <a:spcBef>
                <a:spcPct val="0"/>
              </a:spcBef>
              <a:spcAft>
                <a:spcPct val="0"/>
              </a:spcAft>
            </a:pPr>
            <a:r>
              <a:rPr lang="en-US" sz="4000" b="1" dirty="0" smtClean="0">
                <a:solidFill>
                  <a:srgbClr val="FFFFFF"/>
                </a:solidFill>
                <a:latin typeface="Arial" charset="0"/>
                <a:ea typeface="ＭＳ Ｐゴシック" charset="0"/>
              </a:rPr>
              <a:t>Sardis Acropolis from Below</a:t>
            </a:r>
          </a:p>
        </p:txBody>
      </p:sp>
    </p:spTree>
    <p:extLst>
      <p:ext uri="{BB962C8B-B14F-4D97-AF65-F5344CB8AC3E}">
        <p14:creationId xmlns:p14="http://schemas.microsoft.com/office/powerpoint/2010/main" val="196875356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r>
              <a:rPr lang="en-US">
                <a:solidFill>
                  <a:schemeClr val="bg1"/>
                </a:solidFill>
              </a:rPr>
              <a:t>Sardis from acropolis</a:t>
            </a:r>
          </a:p>
        </p:txBody>
      </p:sp>
      <p:pic>
        <p:nvPicPr>
          <p:cNvPr id="8195" name="Picture 3" descr="Sardis from acropolis,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6" name="Text Box 4"/>
          <p:cNvSpPr txBox="1">
            <a:spLocks noChangeArrowheads="1"/>
          </p:cNvSpPr>
          <p:nvPr/>
        </p:nvSpPr>
        <p:spPr bwMode="auto">
          <a:xfrm>
            <a:off x="0" y="6157849"/>
            <a:ext cx="9144000" cy="700151"/>
          </a:xfrm>
          <a:prstGeom prst="rect">
            <a:avLst/>
          </a:prstGeom>
          <a:solidFill>
            <a:srgbClr val="000000"/>
          </a:solidFill>
          <a:ln>
            <a:noFill/>
          </a:ln>
          <a:effectLst/>
          <a:ex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en-US" dirty="0"/>
              <a:t>Sardis from </a:t>
            </a:r>
            <a:r>
              <a:rPr lang="en-US" dirty="0" smtClean="0"/>
              <a:t>Acropolis</a:t>
            </a:r>
            <a:endParaRPr lang="en-US" dirty="0"/>
          </a:p>
        </p:txBody>
      </p:sp>
    </p:spTree>
    <p:extLst>
      <p:ext uri="{BB962C8B-B14F-4D97-AF65-F5344CB8AC3E}">
        <p14:creationId xmlns:p14="http://schemas.microsoft.com/office/powerpoint/2010/main" val="8114094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r>
              <a:rPr lang="en-US">
                <a:solidFill>
                  <a:schemeClr val="bg1"/>
                </a:solidFill>
              </a:rPr>
              <a:t>Sardis Temple of Artemis from above</a:t>
            </a:r>
          </a:p>
        </p:txBody>
      </p:sp>
      <p:pic>
        <p:nvPicPr>
          <p:cNvPr id="17411" name="Picture 3" descr="Sardis Temple of Artemis from above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12"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en-US" sz="3600" dirty="0"/>
              <a:t>Sardis Temple of Artemis from </a:t>
            </a:r>
            <a:r>
              <a:rPr lang="en-US" sz="3600" dirty="0" smtClean="0"/>
              <a:t>Above</a:t>
            </a:r>
            <a:endParaRPr lang="en-US" sz="3600" dirty="0"/>
          </a:p>
        </p:txBody>
      </p:sp>
    </p:spTree>
    <p:extLst>
      <p:ext uri="{BB962C8B-B14F-4D97-AF65-F5344CB8AC3E}">
        <p14:creationId xmlns:p14="http://schemas.microsoft.com/office/powerpoint/2010/main" val="9024330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r>
              <a:rPr lang="en-US">
                <a:solidFill>
                  <a:schemeClr val="bg1"/>
                </a:solidFill>
              </a:rPr>
              <a:t>Sardis Temple of Artemis from above</a:t>
            </a:r>
          </a:p>
        </p:txBody>
      </p:sp>
      <p:pic>
        <p:nvPicPr>
          <p:cNvPr id="18435" name="Picture 3" descr="Sardis Temple of Artemis from above3,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43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Sardis Temple of Artemis from </a:t>
            </a:r>
            <a:r>
              <a:rPr lang="en-US" dirty="0" smtClean="0"/>
              <a:t>Above</a:t>
            </a:r>
            <a:endParaRPr lang="en-US" dirty="0"/>
          </a:p>
        </p:txBody>
      </p:sp>
    </p:spTree>
    <p:extLst>
      <p:ext uri="{BB962C8B-B14F-4D97-AF65-F5344CB8AC3E}">
        <p14:creationId xmlns:p14="http://schemas.microsoft.com/office/powerpoint/2010/main" val="39252273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r>
              <a:rPr lang="en-US">
                <a:solidFill>
                  <a:schemeClr val="bg1"/>
                </a:solidFill>
              </a:rPr>
              <a:t>Sardis Temple of Artemis</a:t>
            </a:r>
          </a:p>
        </p:txBody>
      </p:sp>
      <p:pic>
        <p:nvPicPr>
          <p:cNvPr id="23555" name="Picture 3" descr="Sardis Temple of Artemis5,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Sardis Temple of Artemis</a:t>
            </a:r>
          </a:p>
        </p:txBody>
      </p:sp>
    </p:spTree>
    <p:extLst>
      <p:ext uri="{BB962C8B-B14F-4D97-AF65-F5344CB8AC3E}">
        <p14:creationId xmlns:p14="http://schemas.microsoft.com/office/powerpoint/2010/main" val="31878227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Sardis gymnasium</a:t>
            </a:r>
          </a:p>
        </p:txBody>
      </p:sp>
      <p:pic>
        <p:nvPicPr>
          <p:cNvPr id="10243" name="Picture 3" descr="Sardis gymnasium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0" y="6105664"/>
            <a:ext cx="9144000" cy="752336"/>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Sardis G</a:t>
            </a:r>
            <a:r>
              <a:rPr lang="en-US" dirty="0" smtClean="0"/>
              <a:t>ymnasium</a:t>
            </a:r>
            <a:endParaRPr lang="en-US" dirty="0"/>
          </a:p>
        </p:txBody>
      </p:sp>
    </p:spTree>
    <p:extLst>
      <p:ext uri="{BB962C8B-B14F-4D97-AF65-F5344CB8AC3E}">
        <p14:creationId xmlns:p14="http://schemas.microsoft.com/office/powerpoint/2010/main" val="40382133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Sardis synagogue, 4th c AD</a:t>
            </a:r>
          </a:p>
        </p:txBody>
      </p:sp>
      <p:pic>
        <p:nvPicPr>
          <p:cNvPr id="16387" name="Picture 3" descr="Sardis synagogue, 4th c AD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0" y="6036084"/>
            <a:ext cx="9144000" cy="821916"/>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Sardis </a:t>
            </a:r>
            <a:r>
              <a:rPr lang="en-US" dirty="0" smtClean="0"/>
              <a:t>Synagogue</a:t>
            </a:r>
            <a:r>
              <a:rPr lang="en-US" dirty="0"/>
              <a:t>, 4th c AD</a:t>
            </a:r>
          </a:p>
        </p:txBody>
      </p:sp>
    </p:spTree>
    <p:extLst>
      <p:ext uri="{BB962C8B-B14F-4D97-AF65-F5344CB8AC3E}">
        <p14:creationId xmlns:p14="http://schemas.microsoft.com/office/powerpoint/2010/main" val="27501194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r>
              <a:rPr lang="en-US">
                <a:solidFill>
                  <a:schemeClr val="bg1"/>
                </a:solidFill>
              </a:rPr>
              <a:t>Sardis synagogue bema</a:t>
            </a:r>
          </a:p>
        </p:txBody>
      </p:sp>
      <p:pic>
        <p:nvPicPr>
          <p:cNvPr id="14339" name="Picture 3" descr="Sardis synagogue bema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40" name="Text Box 4"/>
          <p:cNvSpPr txBox="1">
            <a:spLocks noChangeArrowheads="1"/>
          </p:cNvSpPr>
          <p:nvPr/>
        </p:nvSpPr>
        <p:spPr bwMode="auto">
          <a:xfrm>
            <a:off x="0" y="6088269"/>
            <a:ext cx="9144000" cy="76973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Sardis </a:t>
            </a:r>
            <a:r>
              <a:rPr lang="en-US" dirty="0" smtClean="0"/>
              <a:t>Synagogue Bema</a:t>
            </a:r>
            <a:endParaRPr lang="en-US" dirty="0"/>
          </a:p>
        </p:txBody>
      </p:sp>
    </p:spTree>
    <p:extLst>
      <p:ext uri="{BB962C8B-B14F-4D97-AF65-F5344CB8AC3E}">
        <p14:creationId xmlns:p14="http://schemas.microsoft.com/office/powerpoint/2010/main" val="1745812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t>Sardis synagogue mosaic, 400 AD</a:t>
            </a:r>
          </a:p>
        </p:txBody>
      </p:sp>
      <p:pic>
        <p:nvPicPr>
          <p:cNvPr id="15363" name="Picture 3" descr="Sardis synagogue mosaic, 400 AD,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4"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Sardis </a:t>
            </a:r>
            <a:r>
              <a:rPr lang="en-US" dirty="0" smtClean="0"/>
              <a:t>Synagogue Mosaic</a:t>
            </a:r>
            <a:r>
              <a:rPr lang="en-US" dirty="0"/>
              <a:t>, AD 400</a:t>
            </a:r>
          </a:p>
        </p:txBody>
      </p:sp>
    </p:spTree>
    <p:extLst>
      <p:ext uri="{BB962C8B-B14F-4D97-AF65-F5344CB8AC3E}">
        <p14:creationId xmlns:p14="http://schemas.microsoft.com/office/powerpoint/2010/main" val="3413472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111618" name="Rectangle 2"/>
          <p:cNvSpPr>
            <a:spLocks noGrp="1" noChangeArrowheads="1"/>
          </p:cNvSpPr>
          <p:nvPr>
            <p:ph type="ctrTitle"/>
          </p:nvPr>
        </p:nvSpPr>
        <p:spPr>
          <a:xfrm>
            <a:off x="0" y="5880740"/>
            <a:ext cx="9144000" cy="980728"/>
          </a:xfrm>
          <a:solidFill>
            <a:schemeClr val="tx1"/>
          </a:solidFill>
        </p:spPr>
        <p:txBody>
          <a:bodyPr/>
          <a:lstStyle/>
          <a:p>
            <a:r>
              <a:rPr lang="en-US" b="1" dirty="0" smtClean="0">
                <a:latin typeface="Arial" charset="0"/>
                <a:ea typeface="ＭＳ Ｐゴシック" charset="0"/>
              </a:rPr>
              <a:t>Jim Keenan</a:t>
            </a:r>
            <a:endParaRPr lang="en-US" b="1" dirty="0">
              <a:latin typeface="Arial" charset="0"/>
              <a:ea typeface="ＭＳ Ｐゴシック" charset="0"/>
            </a:endParaRPr>
          </a:p>
        </p:txBody>
      </p:sp>
    </p:spTree>
    <p:extLst>
      <p:ext uri="{BB962C8B-B14F-4D97-AF65-F5344CB8AC3E}">
        <p14:creationId xmlns:p14="http://schemas.microsoft.com/office/powerpoint/2010/main" val="38537197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lstStyle/>
          <a:p>
            <a:r>
              <a:rPr lang="en-US">
                <a:solidFill>
                  <a:schemeClr val="bg1"/>
                </a:solidFill>
              </a:rPr>
              <a:t>Sardis paved Roman street leading to Persia</a:t>
            </a:r>
          </a:p>
        </p:txBody>
      </p:sp>
      <p:pic>
        <p:nvPicPr>
          <p:cNvPr id="11267" name="Picture 3" descr="Sardis paved Roman street leading to Persia,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68" name="Text Box 4"/>
          <p:cNvSpPr txBox="1">
            <a:spLocks noChangeArrowheads="1"/>
          </p:cNvSpPr>
          <p:nvPr/>
        </p:nvSpPr>
        <p:spPr bwMode="auto">
          <a:xfrm>
            <a:off x="0" y="6279614"/>
            <a:ext cx="9144000" cy="63871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sz="3200" dirty="0"/>
              <a:t>Sardis </a:t>
            </a:r>
            <a:r>
              <a:rPr lang="en-US" sz="3200" dirty="0" smtClean="0"/>
              <a:t>Paved </a:t>
            </a:r>
            <a:r>
              <a:rPr lang="en-US" sz="3200" dirty="0"/>
              <a:t>Roman </a:t>
            </a:r>
            <a:r>
              <a:rPr lang="en-US" sz="3200" dirty="0" smtClean="0"/>
              <a:t>Street Leading </a:t>
            </a:r>
            <a:r>
              <a:rPr lang="en-US" sz="3200" dirty="0"/>
              <a:t>to Persia</a:t>
            </a:r>
          </a:p>
        </p:txBody>
      </p:sp>
    </p:spTree>
    <p:extLst>
      <p:ext uri="{BB962C8B-B14F-4D97-AF65-F5344CB8AC3E}">
        <p14:creationId xmlns:p14="http://schemas.microsoft.com/office/powerpoint/2010/main" val="9775906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Holds the seven spirits of God and the seven stars</a:t>
              </a: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Sardis (Rev. 3:1-6)</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357</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87506052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normAutofit fontScale="90000"/>
          </a:bodyPr>
          <a:lstStyle/>
          <a:p>
            <a:r>
              <a:rPr lang="en-US" sz="3600" b="1" dirty="0" smtClean="0">
                <a:effectLst>
                  <a:glow rad="152400">
                    <a:schemeClr val="tx1"/>
                  </a:glow>
                </a:effectLst>
                <a:latin typeface="Arial" charset="0"/>
                <a:ea typeface="ＭＳ Ｐゴシック" charset="0"/>
              </a:rPr>
              <a:t>John</a:t>
            </a:r>
            <a:r>
              <a:rPr lang="fr-FR" sz="3600" b="1" dirty="0" smtClean="0">
                <a:effectLst>
                  <a:glow rad="152400">
                    <a:schemeClr val="tx1"/>
                  </a:glow>
                </a:effectLst>
                <a:latin typeface="Arial" charset="0"/>
                <a:ea typeface="ＭＳ Ｐゴシック" charset="0"/>
              </a:rPr>
              <a:t>'</a:t>
            </a:r>
            <a:r>
              <a:rPr lang="en-US" sz="3600" b="1" dirty="0" smtClean="0">
                <a:effectLst>
                  <a:glow rad="152400">
                    <a:schemeClr val="tx1"/>
                  </a:glow>
                </a:effectLst>
                <a:latin typeface="Arial" charset="0"/>
                <a:ea typeface="ＭＳ Ｐゴシック" charset="0"/>
              </a:rPr>
              <a:t>s </a:t>
            </a:r>
            <a:r>
              <a:rPr lang="en-US" sz="3600" b="1" dirty="0">
                <a:effectLst>
                  <a:glow rad="152400">
                    <a:schemeClr val="tx1"/>
                  </a:glow>
                </a:effectLst>
                <a:latin typeface="Arial" charset="0"/>
                <a:ea typeface="ＭＳ Ｐゴシック" charset="0"/>
              </a:rPr>
              <a:t>vision of the glorified Christ proves He can handle the </a:t>
            </a:r>
            <a:r>
              <a:rPr lang="en-US" sz="3600" b="1" dirty="0" smtClean="0">
                <a:effectLst>
                  <a:glow rad="152400">
                    <a:schemeClr val="tx1"/>
                  </a:glow>
                </a:effectLst>
                <a:latin typeface="Arial" charset="0"/>
                <a:ea typeface="ＭＳ Ｐゴシック" charset="0"/>
              </a:rPr>
              <a:t>Church</a:t>
            </a:r>
            <a:r>
              <a:rPr lang="fr-FR" sz="3600" b="1" dirty="0" smtClean="0">
                <a:effectLst>
                  <a:glow rad="152400">
                    <a:schemeClr val="tx1"/>
                  </a:glow>
                </a:effectLst>
                <a:latin typeface="Arial" charset="0"/>
                <a:ea typeface="ＭＳ Ｐゴシック" charset="0"/>
              </a:rPr>
              <a:t>'</a:t>
            </a:r>
            <a:r>
              <a:rPr lang="en-US" sz="3600" b="1" dirty="0" smtClean="0">
                <a:effectLst>
                  <a:glow rad="152400">
                    <a:schemeClr val="tx1"/>
                  </a:glow>
                </a:effectLst>
                <a:latin typeface="Arial" charset="0"/>
                <a:ea typeface="ＭＳ Ｐゴシック" charset="0"/>
              </a:rPr>
              <a:t>s </a:t>
            </a:r>
            <a:r>
              <a:rPr lang="en-US" sz="3600" b="1" dirty="0">
                <a:effectLst>
                  <a:glow rad="152400">
                    <a:schemeClr val="tx1"/>
                  </a:glow>
                </a:effectLst>
                <a:latin typeface="Arial" charset="0"/>
                <a:ea typeface="ＭＳ Ｐゴシック" charset="0"/>
              </a:rPr>
              <a:t>internal and external problems </a:t>
            </a:r>
            <a:br>
              <a:rPr lang="en-US" sz="3600" b="1" dirty="0">
                <a:effectLst>
                  <a:glow rad="152400">
                    <a:schemeClr val="tx1"/>
                  </a:glow>
                </a:effectLst>
                <a:latin typeface="Arial" charset="0"/>
                <a:ea typeface="ＭＳ Ｐゴシック" charset="0"/>
              </a:rPr>
            </a:br>
            <a:r>
              <a:rPr lang="en-US" sz="3600" b="1" dirty="0" smtClean="0">
                <a:effectLst>
                  <a:glow rad="152400">
                    <a:schemeClr val="tx1"/>
                  </a:glow>
                </a:effectLst>
                <a:latin typeface="Arial" charset="0"/>
                <a:ea typeface="ＭＳ Ｐゴシック" charset="0"/>
              </a:rPr>
              <a:t>(1:12-16)</a:t>
            </a:r>
            <a:endParaRPr lang="en-US" sz="3600" b="1" dirty="0">
              <a:effectLst>
                <a:glow rad="152400">
                  <a:schemeClr val="tx1"/>
                </a:glow>
              </a:effectLst>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987924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smtClean="0">
                <a:solidFill>
                  <a:schemeClr val="bg1"/>
                </a:solidFill>
                <a:effectLst>
                  <a:glow rad="152400">
                    <a:schemeClr val="tx1"/>
                  </a:glow>
                </a:effectLst>
                <a:latin typeface="Arial"/>
                <a:cs typeface="Arial"/>
              </a:rPr>
              <a:t>What are the 7 Stars &amp; 7 Lampstands (1:20 </a:t>
            </a:r>
            <a:r>
              <a:rPr lang="en-US" sz="3200" b="1" dirty="0" smtClean="0">
                <a:solidFill>
                  <a:schemeClr val="bg1"/>
                </a:solidFill>
                <a:effectLst>
                  <a:glow rad="152400">
                    <a:schemeClr val="tx1"/>
                  </a:glow>
                </a:effectLst>
                <a:latin typeface="Arial"/>
                <a:cs typeface="Arial"/>
              </a:rPr>
              <a:t>NLT</a:t>
            </a:r>
            <a:r>
              <a:rPr lang="en-US" sz="4000" b="1" dirty="0" smtClean="0">
                <a:solidFill>
                  <a:schemeClr val="bg1"/>
                </a:solidFill>
                <a:effectLst>
                  <a:glow rad="152400">
                    <a:schemeClr val="tx1"/>
                  </a:glow>
                </a:effectLst>
                <a:latin typeface="Arial"/>
                <a:cs typeface="Arial"/>
              </a:rPr>
              <a:t>)?</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458080" cy="459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nSpc>
                <a:spcPct val="90000"/>
              </a:lnSpc>
            </a:pPr>
            <a:r>
              <a:rPr lang="en-US" sz="3200" b="1" dirty="0" smtClean="0">
                <a:solidFill>
                  <a:prstClr val="white"/>
                </a:solidFill>
                <a:effectLst>
                  <a:glow rad="152400">
                    <a:prstClr val="black"/>
                  </a:glow>
                </a:effectLst>
                <a:latin typeface="Arial"/>
                <a:cs typeface="Arial"/>
              </a:rPr>
              <a:t>"This </a:t>
            </a:r>
            <a:r>
              <a:rPr lang="en-US" sz="3200" b="1" dirty="0">
                <a:solidFill>
                  <a:prstClr val="white"/>
                </a:solidFill>
                <a:effectLst>
                  <a:glow rad="152400">
                    <a:prstClr val="black"/>
                  </a:glow>
                </a:effectLst>
                <a:latin typeface="Arial"/>
                <a:cs typeface="Arial"/>
              </a:rPr>
              <a:t>is the meaning of the mystery of the seven stars you saw in my right hand and the seven gold lampstands: T</a:t>
            </a:r>
            <a:r>
              <a:rPr lang="en-US" sz="3200" b="1" dirty="0" smtClean="0">
                <a:solidFill>
                  <a:prstClr val="white"/>
                </a:solidFill>
                <a:effectLst>
                  <a:glow rad="152400">
                    <a:prstClr val="black"/>
                  </a:glow>
                </a:effectLst>
                <a:latin typeface="Arial"/>
                <a:cs typeface="Arial"/>
              </a:rPr>
              <a:t>he </a:t>
            </a:r>
            <a:r>
              <a:rPr lang="en-US" sz="3200" b="1" dirty="0">
                <a:solidFill>
                  <a:prstClr val="white"/>
                </a:solidFill>
                <a:effectLst>
                  <a:glow rad="152400">
                    <a:prstClr val="black"/>
                  </a:glow>
                </a:effectLst>
                <a:latin typeface="Arial"/>
                <a:cs typeface="Arial"/>
              </a:rPr>
              <a:t>seven </a:t>
            </a:r>
            <a:r>
              <a:rPr lang="en-US" sz="3200" b="1" dirty="0">
                <a:solidFill>
                  <a:srgbClr val="FFFF00"/>
                </a:solidFill>
                <a:effectLst>
                  <a:glow rad="152400">
                    <a:prstClr val="black"/>
                  </a:glow>
                </a:effectLst>
                <a:latin typeface="Arial"/>
                <a:cs typeface="Arial"/>
              </a:rPr>
              <a:t>stars are the angels</a:t>
            </a:r>
            <a:r>
              <a:rPr lang="en-US" sz="3200" b="1" dirty="0">
                <a:solidFill>
                  <a:prstClr val="white"/>
                </a:solidFill>
                <a:effectLst>
                  <a:glow rad="152400">
                    <a:prstClr val="black"/>
                  </a:glow>
                </a:effectLst>
                <a:latin typeface="Arial"/>
                <a:cs typeface="Arial"/>
              </a:rPr>
              <a:t> </a:t>
            </a:r>
            <a:r>
              <a:rPr lang="en-US" sz="3200" b="1" dirty="0" smtClean="0">
                <a:solidFill>
                  <a:prstClr val="white"/>
                </a:solidFill>
                <a:effectLst>
                  <a:glow rad="152400">
                    <a:prstClr val="black"/>
                  </a:glow>
                </a:effectLst>
                <a:latin typeface="Arial"/>
                <a:cs typeface="Arial"/>
              </a:rPr>
              <a:t/>
            </a:r>
            <a:br>
              <a:rPr lang="en-US" sz="3200" b="1" dirty="0" smtClean="0">
                <a:solidFill>
                  <a:prstClr val="white"/>
                </a:solidFill>
                <a:effectLst>
                  <a:glow rad="152400">
                    <a:prstClr val="black"/>
                  </a:glow>
                </a:effectLst>
                <a:latin typeface="Arial"/>
                <a:cs typeface="Arial"/>
              </a:rPr>
            </a:br>
            <a:r>
              <a:rPr lang="en-US" sz="3200" b="1" dirty="0" smtClean="0">
                <a:solidFill>
                  <a:prstClr val="white"/>
                </a:solidFill>
                <a:effectLst>
                  <a:glow rad="152400">
                    <a:prstClr val="black"/>
                  </a:glow>
                </a:effectLst>
                <a:latin typeface="Arial"/>
                <a:cs typeface="Arial"/>
              </a:rPr>
              <a:t>of </a:t>
            </a:r>
            <a:r>
              <a:rPr lang="en-US" sz="3200" b="1" dirty="0">
                <a:solidFill>
                  <a:prstClr val="white"/>
                </a:solidFill>
                <a:effectLst>
                  <a:glow rad="152400">
                    <a:prstClr val="black"/>
                  </a:glow>
                </a:effectLst>
                <a:latin typeface="Arial"/>
                <a:cs typeface="Arial"/>
              </a:rPr>
              <a:t>the seven churches, and the seven </a:t>
            </a:r>
            <a:r>
              <a:rPr lang="en-US" sz="3200" b="1" dirty="0" smtClean="0">
                <a:solidFill>
                  <a:prstClr val="white"/>
                </a:solidFill>
                <a:effectLst>
                  <a:glow rad="152400">
                    <a:prstClr val="black"/>
                  </a:glow>
                </a:effectLst>
                <a:latin typeface="Arial"/>
                <a:cs typeface="Arial"/>
              </a:rPr>
              <a:t/>
            </a:r>
            <a:br>
              <a:rPr lang="en-US" sz="3200" b="1" dirty="0" smtClean="0">
                <a:solidFill>
                  <a:prstClr val="white"/>
                </a:solidFill>
                <a:effectLst>
                  <a:glow rad="152400">
                    <a:prstClr val="black"/>
                  </a:glow>
                </a:effectLst>
                <a:latin typeface="Arial"/>
                <a:cs typeface="Arial"/>
              </a:rPr>
            </a:br>
            <a:r>
              <a:rPr lang="en-US" sz="3200" b="1" dirty="0" smtClean="0">
                <a:solidFill>
                  <a:srgbClr val="FFFF00"/>
                </a:solidFill>
                <a:effectLst>
                  <a:glow rad="152400">
                    <a:prstClr val="black"/>
                  </a:glow>
                </a:effectLst>
                <a:latin typeface="Arial"/>
                <a:cs typeface="Arial"/>
              </a:rPr>
              <a:t>lampstands </a:t>
            </a:r>
            <a:r>
              <a:rPr lang="en-US" sz="3200" b="1" dirty="0">
                <a:solidFill>
                  <a:srgbClr val="FFFF00"/>
                </a:solidFill>
                <a:effectLst>
                  <a:glow rad="152400">
                    <a:prstClr val="black"/>
                  </a:glow>
                </a:effectLst>
                <a:latin typeface="Arial"/>
                <a:cs typeface="Arial"/>
              </a:rPr>
              <a:t>are the seven </a:t>
            </a:r>
            <a:r>
              <a:rPr lang="en-US" sz="3200" b="1" dirty="0" smtClean="0">
                <a:solidFill>
                  <a:srgbClr val="FFFF00"/>
                </a:solidFill>
                <a:effectLst>
                  <a:glow rad="152400">
                    <a:prstClr val="black"/>
                  </a:glow>
                </a:effectLst>
                <a:latin typeface="Arial"/>
                <a:cs typeface="Arial"/>
              </a:rPr>
              <a:t>churches</a:t>
            </a:r>
            <a:r>
              <a:rPr lang="en-US" sz="3200" b="1" dirty="0" smtClean="0">
                <a:solidFill>
                  <a:prstClr val="white"/>
                </a:solidFill>
                <a:effectLst>
                  <a:glow rad="152400">
                    <a:prstClr val="black"/>
                  </a:glow>
                </a:effectLst>
                <a:latin typeface="Arial"/>
                <a:cs typeface="Arial"/>
              </a:rPr>
              <a:t>."</a:t>
            </a:r>
            <a:endParaRPr lang="en-US" sz="3200"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2406482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Holds the seven spirits of God and the seven stars</a:t>
              </a:r>
            </a:p>
          </p:txBody>
        </p:sp>
      </p:grpSp>
      <p:grpSp>
        <p:nvGrpSpPr>
          <p:cNvPr id="7" name="Group 6"/>
          <p:cNvGrpSpPr>
            <a:grpSpLocks noChangeAspect="1"/>
          </p:cNvGrpSpPr>
          <p:nvPr/>
        </p:nvGrpSpPr>
        <p:grpSpPr bwMode="auto">
          <a:xfrm>
            <a:off x="2987675" y="2349500"/>
            <a:ext cx="2882900" cy="2663825"/>
            <a:chOff x="2983932" y="2348880"/>
            <a:chExt cx="2963986" cy="2664296"/>
          </a:xfrm>
        </p:grpSpPr>
        <p:sp>
          <p:nvSpPr>
            <p:cNvPr id="79874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230863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Reputation for being alive</a:t>
              </a: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Sardis (Rev. 3:1-6)</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357</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249706122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58336" y="5113459"/>
            <a:ext cx="8568127" cy="1744541"/>
          </a:xfrm>
          <a:solidFill>
            <a:schemeClr val="tx1"/>
          </a:solidFill>
        </p:spPr>
        <p:txBody>
          <a:bodyPr/>
          <a:lstStyle/>
          <a:p>
            <a:r>
              <a:rPr lang="en-US" b="1" dirty="0">
                <a:latin typeface="Arial" charset="0"/>
                <a:ea typeface="ＭＳ Ｐゴシック" charset="0"/>
              </a:rPr>
              <a:t>Christ knows all your good deeds and </a:t>
            </a:r>
            <a:r>
              <a:rPr lang="en-US" b="1" dirty="0" smtClean="0">
                <a:latin typeface="Arial" charset="0"/>
                <a:ea typeface="ＭＳ Ｐゴシック" charset="0"/>
              </a:rPr>
              <a:t>reputation</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982"/>
            <a:ext cx="9144000" cy="5114441"/>
          </a:xfrm>
          <a:prstGeom prst="rect">
            <a:avLst/>
          </a:prstGeom>
        </p:spPr>
      </p:pic>
    </p:spTree>
    <p:extLst>
      <p:ext uri="{BB962C8B-B14F-4D97-AF65-F5344CB8AC3E}">
        <p14:creationId xmlns:p14="http://schemas.microsoft.com/office/powerpoint/2010/main" val="23120029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solidFill>
            <a:schemeClr val="tx1"/>
          </a:solidFill>
        </p:spPr>
        <p:txBody>
          <a:bodyPr/>
          <a:lstStyle/>
          <a:p>
            <a:r>
              <a:rPr lang="en-US" b="1" dirty="0" smtClean="0">
                <a:latin typeface="Arial" charset="0"/>
                <a:ea typeface="ＭＳ Ｐゴシック" charset="0"/>
              </a:rPr>
              <a:t>How much do you care?</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0"/>
            <a:ext cx="9144000" cy="6085230"/>
          </a:xfrm>
          <a:prstGeom prst="rect">
            <a:avLst/>
          </a:prstGeom>
        </p:spPr>
      </p:pic>
    </p:spTree>
    <p:extLst>
      <p:ext uri="{BB962C8B-B14F-4D97-AF65-F5344CB8AC3E}">
        <p14:creationId xmlns:p14="http://schemas.microsoft.com/office/powerpoint/2010/main" val="33832912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smtClean="0">
                <a:latin typeface="Arial" charset="0"/>
                <a:ea typeface="ＭＳ Ｐゴシック" charset="0"/>
              </a:rPr>
              <a:t>I.	Jesus knows the </a:t>
            </a:r>
            <a:r>
              <a:rPr lang="en-US" b="1" dirty="0" smtClean="0">
                <a:solidFill>
                  <a:srgbClr val="FFFF00"/>
                </a:solidFill>
                <a:latin typeface="Arial" charset="0"/>
                <a:ea typeface="ＭＳ Ｐゴシック" charset="0"/>
              </a:rPr>
              <a:t>good</a:t>
            </a:r>
            <a:r>
              <a:rPr lang="en-US" b="1" dirty="0" smtClean="0">
                <a:latin typeface="Arial" charset="0"/>
                <a:ea typeface="ＭＳ Ｐゴシック" charset="0"/>
              </a:rPr>
              <a:t>.</a:t>
            </a:r>
            <a:endParaRPr lang="en-US" b="1" dirty="0">
              <a:latin typeface="Arial" charset="0"/>
              <a:ea typeface="ＭＳ Ｐゴシック" charset="0"/>
            </a:endParaRPr>
          </a:p>
        </p:txBody>
      </p:sp>
    </p:spTree>
    <p:extLst>
      <p:ext uri="{BB962C8B-B14F-4D97-AF65-F5344CB8AC3E}">
        <p14:creationId xmlns:p14="http://schemas.microsoft.com/office/powerpoint/2010/main" val="345656150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en-US" b="1" dirty="0" smtClean="0">
                <a:effectLst>
                  <a:outerShdw blurRad="38100" dist="38100" dir="2700000" algn="tl">
                    <a:srgbClr val="000000">
                      <a:alpha val="43137"/>
                    </a:srgbClr>
                  </a:outerShdw>
                </a:effectLst>
                <a:latin typeface="Arial" charset="0"/>
                <a:ea typeface="ＭＳ Ｐゴシック" charset="0"/>
              </a:rPr>
              <a:t>II.	Jesus knows the </a:t>
            </a:r>
            <a:r>
              <a:rPr lang="en-US" b="1" dirty="0" smtClean="0">
                <a:solidFill>
                  <a:srgbClr val="FFFF00"/>
                </a:solidFill>
                <a:effectLst>
                  <a:outerShdw blurRad="38100" dist="38100" dir="2700000" algn="tl">
                    <a:srgbClr val="000000">
                      <a:alpha val="43137"/>
                    </a:srgbClr>
                  </a:outerShdw>
                </a:effectLst>
                <a:latin typeface="Arial" charset="0"/>
                <a:ea typeface="ＭＳ Ｐゴシック" charset="0"/>
              </a:rPr>
              <a:t>bad</a:t>
            </a:r>
            <a:r>
              <a:rPr lang="en-US" b="1" dirty="0" smtClean="0">
                <a:effectLst>
                  <a:outerShdw blurRad="38100" dist="38100" dir="2700000" algn="tl">
                    <a:srgbClr val="000000">
                      <a:alpha val="43137"/>
                    </a:srgbClr>
                  </a:outerShdw>
                </a:effectLst>
                <a:latin typeface="Arial" charset="0"/>
                <a:ea typeface="ＭＳ Ｐゴシック" charset="0"/>
              </a:rPr>
              <a:t>.</a:t>
            </a:r>
            <a:endParaRPr lang="en-US" b="1"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107640802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Holds the seven spirits of God and the seven stars</a:t>
              </a:r>
            </a:p>
          </p:txBody>
        </p:sp>
      </p:grpSp>
      <p:grpSp>
        <p:nvGrpSpPr>
          <p:cNvPr id="7" name="Group 6"/>
          <p:cNvGrpSpPr>
            <a:grpSpLocks noChangeAspect="1"/>
          </p:cNvGrpSpPr>
          <p:nvPr/>
        </p:nvGrpSpPr>
        <p:grpSpPr bwMode="auto">
          <a:xfrm>
            <a:off x="2987675" y="2349500"/>
            <a:ext cx="2882900" cy="2663825"/>
            <a:chOff x="2983932" y="2348880"/>
            <a:chExt cx="2963986" cy="2664296"/>
          </a:xfrm>
        </p:grpSpPr>
        <p:sp>
          <p:nvSpPr>
            <p:cNvPr id="79874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230863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Reputation for being alive</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98743"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57025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You are dead</a:t>
              </a: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Sardis (Rev. 3:1-6)</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357</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208723965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11618" name="Rectangle 2"/>
          <p:cNvSpPr>
            <a:spLocks noGrp="1" noChangeArrowheads="1"/>
          </p:cNvSpPr>
          <p:nvPr>
            <p:ph type="ctrTitle"/>
          </p:nvPr>
        </p:nvSpPr>
        <p:spPr>
          <a:xfrm rot="16200000">
            <a:off x="5194902" y="3159954"/>
            <a:ext cx="6857999" cy="538093"/>
          </a:xfrm>
        </p:spPr>
        <p:txBody>
          <a:bodyPr/>
          <a:lstStyle/>
          <a:p>
            <a:r>
              <a:rPr lang="en-US" sz="1800" b="1" dirty="0">
                <a:effectLst>
                  <a:glow rad="177800">
                    <a:schemeClr val="tx1"/>
                  </a:glow>
                </a:effectLst>
                <a:latin typeface="Arial" charset="0"/>
                <a:ea typeface="ＭＳ Ｐゴシック" charset="0"/>
              </a:rPr>
              <a:t>http://asalesguy.com/2012/12/11/how-well-do-you-know-you/</a:t>
            </a: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000000"/>
                </a:solidFill>
                <a:latin typeface="Arial Black"/>
                <a:ea typeface="ＭＳ Ｐゴシック" charset="0"/>
                <a:cs typeface="Arial Black"/>
              </a:rPr>
              <a:t>Open</a:t>
            </a:r>
            <a:endParaRPr lang="en-US" sz="3200" b="1" dirty="0">
              <a:solidFill>
                <a:srgbClr val="000000"/>
              </a:solidFill>
              <a:latin typeface="Arial Black"/>
              <a:ea typeface="ＭＳ Ｐゴシック" charset="0"/>
              <a:cs typeface="Arial Black"/>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000000"/>
                </a:solidFill>
                <a:latin typeface="Arial Black"/>
                <a:ea typeface="ＭＳ Ｐゴシック" charset="0"/>
                <a:cs typeface="Arial Black"/>
              </a:rPr>
              <a:t>Hidden</a:t>
            </a:r>
            <a:endParaRPr lang="en-US" sz="3200" b="1" dirty="0">
              <a:solidFill>
                <a:srgbClr val="000000"/>
              </a:solidFill>
              <a:latin typeface="Arial Black"/>
              <a:ea typeface="ＭＳ Ｐゴシック" charset="0"/>
              <a:cs typeface="Arial Black"/>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000000"/>
                </a:solidFill>
                <a:latin typeface="Arial Black"/>
                <a:ea typeface="ＭＳ Ｐゴシック" charset="0"/>
                <a:cs typeface="Arial Black"/>
              </a:rPr>
              <a:t>Unknown</a:t>
            </a:r>
            <a:endParaRPr lang="en-US" sz="3200" b="1" dirty="0">
              <a:solidFill>
                <a:srgbClr val="000000"/>
              </a:solidFill>
              <a:latin typeface="Arial Black"/>
              <a:ea typeface="ＭＳ Ｐゴシック" charset="0"/>
              <a:cs typeface="Arial Black"/>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000000"/>
                </a:solidFill>
                <a:latin typeface="Arial Black"/>
                <a:ea typeface="ＭＳ Ｐゴシック" charset="0"/>
                <a:cs typeface="Arial Black"/>
              </a:rPr>
              <a:t>Blind Spot</a:t>
            </a:r>
            <a:endParaRPr lang="en-US" sz="3200" b="1" dirty="0">
              <a:solidFill>
                <a:srgbClr val="000000"/>
              </a:solidFill>
              <a:latin typeface="Arial Black"/>
              <a:ea typeface="ＭＳ Ｐゴシック" charset="0"/>
              <a:cs typeface="Arial Black"/>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dirty="0" smtClean="0">
                <a:solidFill>
                  <a:srgbClr val="000000"/>
                </a:solidFill>
                <a:latin typeface="Chalkduster"/>
                <a:ea typeface="ＭＳ Ｐゴシック" charset="0"/>
                <a:cs typeface="Chalkduster"/>
              </a:rPr>
              <a:t>Known to others and myself</a:t>
            </a:r>
            <a:endParaRPr lang="en-US" sz="2800" dirty="0">
              <a:solidFill>
                <a:srgbClr val="000000"/>
              </a:solidFill>
              <a:latin typeface="Chalkduster"/>
              <a:ea typeface="ＭＳ Ｐゴシック" charset="0"/>
              <a:cs typeface="Chalkduster"/>
            </a:endParaRPr>
          </a:p>
        </p:txBody>
      </p:sp>
      <p:sp>
        <p:nvSpPr>
          <p:cNvPr id="9" name="Rectangle 2"/>
          <p:cNvSpPr txBox="1">
            <a:spLocks noChangeArrowheads="1"/>
          </p:cNvSpPr>
          <p:nvPr/>
        </p:nvSpPr>
        <p:spPr bwMode="auto">
          <a:xfrm>
            <a:off x="4438688" y="95926"/>
            <a:ext cx="3526290" cy="105067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dirty="0" smtClean="0">
                <a:solidFill>
                  <a:srgbClr val="000000"/>
                </a:solidFill>
                <a:latin typeface="Chalkduster"/>
                <a:ea typeface="ＭＳ Ｐゴシック" charset="0"/>
                <a:cs typeface="Chalkduster"/>
              </a:rPr>
              <a:t>Known only to others</a:t>
            </a:r>
            <a:endParaRPr lang="en-US" sz="2800" dirty="0">
              <a:solidFill>
                <a:srgbClr val="000000"/>
              </a:solidFill>
              <a:latin typeface="Chalkduster"/>
              <a:ea typeface="ＭＳ Ｐゴシック" charset="0"/>
              <a:cs typeface="Chalkduster"/>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dirty="0" smtClean="0">
                <a:solidFill>
                  <a:srgbClr val="000000"/>
                </a:solidFill>
                <a:latin typeface="Chalkduster"/>
                <a:ea typeface="ＭＳ Ｐゴシック" charset="0"/>
                <a:cs typeface="Chalkduster"/>
              </a:rPr>
              <a:t>Known only to myself</a:t>
            </a:r>
            <a:endParaRPr lang="en-US" sz="2800" dirty="0">
              <a:solidFill>
                <a:srgbClr val="000000"/>
              </a:solidFill>
              <a:latin typeface="Chalkduster"/>
              <a:ea typeface="ＭＳ Ｐゴシック" charset="0"/>
              <a:cs typeface="Chalkduster"/>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dirty="0" smtClean="0">
                <a:solidFill>
                  <a:srgbClr val="000000"/>
                </a:solidFill>
                <a:latin typeface="Chalkduster"/>
                <a:ea typeface="ＭＳ Ｐゴシック" charset="0"/>
                <a:cs typeface="Chalkduster"/>
              </a:rPr>
              <a:t>Known to no one</a:t>
            </a:r>
            <a:endParaRPr lang="en-US" sz="2800" dirty="0">
              <a:solidFill>
                <a:srgbClr val="000000"/>
              </a:solidFill>
              <a:latin typeface="Chalkduster"/>
              <a:ea typeface="ＭＳ Ｐゴシック" charset="0"/>
              <a:cs typeface="Chalkduster"/>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Tree>
    <p:extLst>
      <p:ext uri="{BB962C8B-B14F-4D97-AF65-F5344CB8AC3E}">
        <p14:creationId xmlns:p14="http://schemas.microsoft.com/office/powerpoint/2010/main" val="4111583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8" name="Picture 4" descr="churchwindo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0306" name="Rectangle 2"/>
          <p:cNvSpPr>
            <a:spLocks noGrp="1" noChangeArrowheads="1"/>
          </p:cNvSpPr>
          <p:nvPr>
            <p:ph type="ctrTitle"/>
          </p:nvPr>
        </p:nvSpPr>
        <p:spPr>
          <a:xfrm>
            <a:off x="0" y="304428"/>
            <a:ext cx="9144000" cy="923617"/>
          </a:xfrm>
          <a:effectLst>
            <a:outerShdw blurRad="63500" dist="35921" dir="2700000" algn="ctr" rotWithShape="0">
              <a:srgbClr val="000000">
                <a:alpha val="74998"/>
              </a:srgbClr>
            </a:outerShdw>
          </a:effectLst>
        </p:spPr>
        <p:txBody>
          <a:bodyPr/>
          <a:lstStyle/>
          <a:p>
            <a:r>
              <a:rPr lang="en-US" b="1" dirty="0" smtClean="0">
                <a:solidFill>
                  <a:schemeClr val="bg1"/>
                </a:solidFill>
              </a:rPr>
              <a:t>Sardis: Distinguished Yet Dead</a:t>
            </a:r>
            <a:endParaRPr lang="en-US" b="1" dirty="0"/>
          </a:p>
        </p:txBody>
      </p:sp>
      <p:sp>
        <p:nvSpPr>
          <p:cNvPr id="4" name="Rectangle 2"/>
          <p:cNvSpPr txBox="1">
            <a:spLocks noChangeArrowheads="1"/>
          </p:cNvSpPr>
          <p:nvPr/>
        </p:nvSpPr>
        <p:spPr bwMode="auto">
          <a:xfrm>
            <a:off x="35496" y="4865712"/>
            <a:ext cx="9144000" cy="1371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smtClean="0">
                <a:solidFill>
                  <a:srgbClr val="FFFFFF"/>
                </a:solidFill>
              </a:rPr>
              <a:t>"You have a reputation for being </a:t>
            </a:r>
            <a:r>
              <a:rPr lang="en-US" sz="3600" b="1" dirty="0" smtClean="0">
                <a:solidFill>
                  <a:srgbClr val="FFFF00"/>
                </a:solidFill>
              </a:rPr>
              <a:t>alive</a:t>
            </a:r>
            <a:r>
              <a:rPr lang="en-US" sz="3600" b="1" dirty="0" smtClean="0">
                <a:solidFill>
                  <a:srgbClr val="FFFFFF"/>
                </a:solidFill>
              </a:rPr>
              <a:t>, but in reality you are </a:t>
            </a:r>
            <a:r>
              <a:rPr lang="en-US" sz="3600" b="1" dirty="0" smtClean="0">
                <a:solidFill>
                  <a:srgbClr val="FFFF00"/>
                </a:solidFill>
              </a:rPr>
              <a:t>dead</a:t>
            </a:r>
            <a:r>
              <a:rPr lang="en-US" sz="3600" b="1" dirty="0" smtClean="0">
                <a:solidFill>
                  <a:srgbClr val="FFFFFF"/>
                </a:solidFill>
              </a:rPr>
              <a:t>" (3:2)</a:t>
            </a:r>
            <a:endParaRPr lang="en-US" sz="3600" b="1" dirty="0">
              <a:solidFill>
                <a:srgbClr val="FFFFFF"/>
              </a:solidFill>
            </a:endParaRPr>
          </a:p>
        </p:txBody>
      </p:sp>
      <p:sp>
        <p:nvSpPr>
          <p:cNvPr id="5"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357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97125994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279875"/>
            <a:ext cx="9144000" cy="2578125"/>
          </a:xfrm>
        </p:spPr>
        <p:txBody>
          <a:bodyPr/>
          <a:lstStyle/>
          <a:p>
            <a:r>
              <a:rPr lang="en-US" sz="6000" b="1" dirty="0">
                <a:effectLst>
                  <a:glow rad="177800">
                    <a:schemeClr val="tx1"/>
                  </a:glow>
                </a:effectLst>
                <a:latin typeface="Arial" charset="0"/>
                <a:ea typeface="ＭＳ Ｐゴシック" charset="0"/>
              </a:rPr>
              <a:t>Sardis: </a:t>
            </a:r>
            <a:r>
              <a:rPr lang="en-US" sz="6000" b="1" dirty="0" smtClean="0">
                <a:effectLst>
                  <a:glow rad="177800">
                    <a:schemeClr val="tx1"/>
                  </a:glow>
                </a:effectLst>
                <a:latin typeface="Arial" charset="0"/>
                <a:ea typeface="ＭＳ Ｐゴシック" charset="0"/>
              </a:rPr>
              <a:t/>
            </a:r>
            <a:br>
              <a:rPr lang="en-US" sz="6000" b="1" dirty="0" smtClean="0">
                <a:effectLst>
                  <a:glow rad="177800">
                    <a:schemeClr val="tx1"/>
                  </a:glow>
                </a:effectLst>
                <a:latin typeface="Arial" charset="0"/>
                <a:ea typeface="ＭＳ Ｐゴシック" charset="0"/>
              </a:rPr>
            </a:br>
            <a:r>
              <a:rPr lang="en-US" sz="6000" b="1" dirty="0" smtClean="0">
                <a:effectLst>
                  <a:glow rad="177800">
                    <a:schemeClr val="tx1"/>
                  </a:glow>
                </a:effectLst>
                <a:latin typeface="Arial" charset="0"/>
                <a:ea typeface="ＭＳ Ｐゴシック" charset="0"/>
              </a:rPr>
              <a:t>Distinguished </a:t>
            </a:r>
            <a:r>
              <a:rPr lang="en-US" sz="6000" b="1" dirty="0">
                <a:effectLst>
                  <a:glow rad="177800">
                    <a:schemeClr val="tx1"/>
                  </a:glow>
                </a:effectLst>
                <a:latin typeface="Arial" charset="0"/>
                <a:ea typeface="ＭＳ Ｐゴシック" charset="0"/>
              </a:rPr>
              <a:t>Yet Dead</a:t>
            </a:r>
          </a:p>
        </p:txBody>
      </p:sp>
    </p:spTree>
    <p:extLst>
      <p:ext uri="{BB962C8B-B14F-4D97-AF65-F5344CB8AC3E}">
        <p14:creationId xmlns:p14="http://schemas.microsoft.com/office/powerpoint/2010/main" val="102333946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09030" y="0"/>
            <a:ext cx="8734969" cy="990600"/>
          </a:xfrm>
        </p:spPr>
        <p:txBody>
          <a:bodyPr/>
          <a:lstStyle/>
          <a:p>
            <a:pPr algn="l" eaLnBrk="1" hangingPunct="1"/>
            <a:r>
              <a:rPr lang="en-SG" dirty="0" smtClean="0"/>
              <a:t>A. W. Tozer</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smtClean="0"/>
          </a:p>
        </p:txBody>
      </p:sp>
      <p:sp>
        <p:nvSpPr>
          <p:cNvPr id="6" name="Content Placeholder 2"/>
          <p:cNvSpPr txBox="1">
            <a:spLocks/>
          </p:cNvSpPr>
          <p:nvPr/>
        </p:nvSpPr>
        <p:spPr>
          <a:xfrm>
            <a:off x="122901" y="3132832"/>
            <a:ext cx="8925514" cy="36901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b="1" dirty="0" smtClean="0"/>
              <a:t>"If </a:t>
            </a:r>
            <a:r>
              <a:rPr lang="en-US" b="1" dirty="0"/>
              <a:t>the Holy Spirit was withdrawn from the church today, 95 percent of what we do would go on and no one would know the difference. If the Holy </a:t>
            </a:r>
            <a:r>
              <a:rPr lang="en-US" b="1" dirty="0" smtClean="0"/>
              <a:t>Spirit </a:t>
            </a:r>
            <a:r>
              <a:rPr lang="en-US" b="1" dirty="0"/>
              <a:t>had been withdrawn from the New Testament church, 95 percent of what they did would stop, and everybody would know the difference</a:t>
            </a:r>
            <a:r>
              <a:rPr lang="en-US" b="1" dirty="0" smtClean="0"/>
              <a:t>." </a:t>
            </a:r>
            <a:endParaRPr lang="en-SG" b="1" dirty="0">
              <a:effectLst>
                <a:glow rad="279400">
                  <a:prstClr val="black">
                    <a:alpha val="94000"/>
                  </a:prstClr>
                </a:glow>
              </a:effectLst>
            </a:endParaRPr>
          </a:p>
        </p:txBody>
      </p:sp>
      <p:pic>
        <p:nvPicPr>
          <p:cNvPr id="2" name="Picture 1"/>
          <p:cNvPicPr>
            <a:picLocks noChangeAspect="1"/>
          </p:cNvPicPr>
          <p:nvPr/>
        </p:nvPicPr>
        <p:blipFill>
          <a:blip r:embed="rId3"/>
          <a:stretch>
            <a:fillRect/>
          </a:stretch>
        </p:blipFill>
        <p:spPr>
          <a:xfrm>
            <a:off x="122901" y="-1"/>
            <a:ext cx="3493796" cy="3029889"/>
          </a:xfrm>
          <a:prstGeom prst="rect">
            <a:avLst/>
          </a:prstGeom>
        </p:spPr>
      </p:pic>
    </p:spTree>
    <p:extLst>
      <p:ext uri="{BB962C8B-B14F-4D97-AF65-F5344CB8AC3E}">
        <p14:creationId xmlns:p14="http://schemas.microsoft.com/office/powerpoint/2010/main" val="120759627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Holds the seven spirits of God and the seven stars</a:t>
              </a:r>
            </a:p>
          </p:txBody>
        </p:sp>
      </p:grpSp>
      <p:grpSp>
        <p:nvGrpSpPr>
          <p:cNvPr id="7" name="Group 6"/>
          <p:cNvGrpSpPr>
            <a:grpSpLocks noChangeAspect="1"/>
          </p:cNvGrpSpPr>
          <p:nvPr/>
        </p:nvGrpSpPr>
        <p:grpSpPr bwMode="auto">
          <a:xfrm>
            <a:off x="2987675" y="2349500"/>
            <a:ext cx="2882900" cy="2663825"/>
            <a:chOff x="2983932" y="2348880"/>
            <a:chExt cx="2963986" cy="2664296"/>
          </a:xfrm>
        </p:grpSpPr>
        <p:sp>
          <p:nvSpPr>
            <p:cNvPr id="79874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230863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Reputation for being alive</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98743"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57025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You are dead</a:t>
              </a:r>
            </a:p>
          </p:txBody>
        </p:sp>
      </p:grpSp>
      <p:grpSp>
        <p:nvGrpSpPr>
          <p:cNvPr id="11" name="Group 10"/>
          <p:cNvGrpSpPr>
            <a:grpSpLocks noChangeAspect="1"/>
          </p:cNvGrpSpPr>
          <p:nvPr/>
        </p:nvGrpSpPr>
        <p:grpSpPr bwMode="auto">
          <a:xfrm>
            <a:off x="206057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59552" y="1412646"/>
              <a:ext cx="2665193" cy="19388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Wake up!</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Sardis (Rev. 3:1-6)</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357</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97095899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eaLnBrk="1" hangingPunct="1"/>
            <a:r>
              <a:rPr lang="en-SG" dirty="0" smtClean="0"/>
              <a:t>Sardis</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smtClean="0"/>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charset="0"/>
              <a:buNone/>
            </a:pPr>
            <a:r>
              <a:rPr lang="en-US" sz="4400" dirty="0" smtClean="0">
                <a:solidFill>
                  <a:srgbClr val="FFFF00"/>
                </a:solidFill>
              </a:rPr>
              <a:t>Wake </a:t>
            </a:r>
            <a:r>
              <a:rPr lang="en-US" sz="4400" dirty="0">
                <a:solidFill>
                  <a:srgbClr val="FFFF00"/>
                </a:solidFill>
              </a:rPr>
              <a:t>up!</a:t>
            </a:r>
            <a:r>
              <a:rPr lang="en-US" dirty="0">
                <a:solidFill>
                  <a:srgbClr val="FFFF00"/>
                </a:solidFill>
              </a:rPr>
              <a:t> </a:t>
            </a:r>
            <a:r>
              <a:rPr lang="en-US" dirty="0"/>
              <a:t>Strengthen what little remains, for even what is left is almost </a:t>
            </a:r>
            <a:r>
              <a:rPr lang="en-US" dirty="0" smtClean="0"/>
              <a:t>dead…</a:t>
            </a:r>
            <a:r>
              <a:rPr lang="en-US" dirty="0"/>
              <a:t/>
            </a:r>
            <a:br>
              <a:rPr lang="en-US" dirty="0"/>
            </a:br>
            <a:r>
              <a:rPr lang="en-US" dirty="0" smtClean="0"/>
              <a:t> (3:2 </a:t>
            </a:r>
            <a:r>
              <a:rPr lang="en-US" sz="2400" dirty="0" smtClean="0"/>
              <a:t>NLT</a:t>
            </a:r>
            <a:r>
              <a:rPr lang="en-US" dirty="0" smtClean="0"/>
              <a:t>).</a:t>
            </a:r>
            <a:endParaRPr lang="en-SG" dirty="0" smtClean="0"/>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358</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73578568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990600"/>
          </a:xfrm>
        </p:spPr>
        <p:txBody>
          <a:bodyPr/>
          <a:lstStyle/>
          <a:p>
            <a:pPr eaLnBrk="1" hangingPunct="1"/>
            <a:r>
              <a:rPr lang="en-SG" dirty="0" smtClean="0"/>
              <a:t>Sardis</a:t>
            </a:r>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963" y="990600"/>
            <a:ext cx="9165963" cy="5131217"/>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smtClean="0"/>
          </a:p>
        </p:txBody>
      </p:sp>
      <p:sp>
        <p:nvSpPr>
          <p:cNvPr id="6" name="Content Placeholder 2"/>
          <p:cNvSpPr txBox="1">
            <a:spLocks/>
          </p:cNvSpPr>
          <p:nvPr/>
        </p:nvSpPr>
        <p:spPr>
          <a:xfrm>
            <a:off x="122901" y="3003688"/>
            <a:ext cx="8925514" cy="315207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b="1" dirty="0">
                <a:effectLst>
                  <a:glow rad="279400">
                    <a:prstClr val="black">
                      <a:alpha val="94000"/>
                    </a:prstClr>
                  </a:glow>
                </a:effectLst>
              </a:rPr>
              <a:t>Sardis stood on this impregnable lookout 457.5 m. (1500 ft.) above the plain.  Soldiers of Cyrus </a:t>
            </a:r>
            <a:r>
              <a:rPr lang="en-US" b="1" dirty="0" smtClean="0">
                <a:effectLst>
                  <a:glow rad="279400">
                    <a:prstClr val="black">
                      <a:alpha val="94000"/>
                    </a:prstClr>
                  </a:glow>
                </a:effectLst>
              </a:rPr>
              <a:t>(549 BC) and Antiochus (214 BC) </a:t>
            </a:r>
            <a:r>
              <a:rPr lang="en-US" b="1" dirty="0" smtClean="0">
                <a:solidFill>
                  <a:srgbClr val="FFFF00"/>
                </a:solidFill>
                <a:effectLst>
                  <a:glow rad="279400">
                    <a:prstClr val="black">
                      <a:alpha val="94000"/>
                    </a:prstClr>
                  </a:glow>
                </a:effectLst>
              </a:rPr>
              <a:t>conquered </a:t>
            </a:r>
            <a:r>
              <a:rPr lang="en-US" b="1" dirty="0">
                <a:solidFill>
                  <a:srgbClr val="FFFF00"/>
                </a:solidFill>
                <a:effectLst>
                  <a:glow rad="279400">
                    <a:prstClr val="black">
                      <a:alpha val="94000"/>
                    </a:prstClr>
                  </a:glow>
                </a:effectLst>
              </a:rPr>
              <a:t>it </a:t>
            </a:r>
            <a:r>
              <a:rPr lang="en-US" b="1" dirty="0" smtClean="0">
                <a:solidFill>
                  <a:srgbClr val="FFFF00"/>
                </a:solidFill>
                <a:effectLst>
                  <a:glow rad="279400">
                    <a:prstClr val="black">
                      <a:alpha val="94000"/>
                    </a:prstClr>
                  </a:glow>
                </a:effectLst>
              </a:rPr>
              <a:t>twice</a:t>
            </a:r>
            <a:r>
              <a:rPr lang="en-US" b="1" dirty="0" smtClean="0">
                <a:effectLst>
                  <a:glow rad="279400">
                    <a:prstClr val="black">
                      <a:alpha val="94000"/>
                    </a:prstClr>
                  </a:glow>
                </a:effectLst>
              </a:rPr>
              <a:t> by </a:t>
            </a:r>
            <a:r>
              <a:rPr lang="en-US" b="1" dirty="0">
                <a:effectLst>
                  <a:glow rad="279400">
                    <a:prstClr val="black">
                      <a:alpha val="94000"/>
                    </a:prstClr>
                  </a:glow>
                </a:effectLst>
              </a:rPr>
              <a:t>climbing the </a:t>
            </a:r>
            <a:r>
              <a:rPr lang="en-US" b="1" dirty="0" smtClean="0">
                <a:effectLst>
                  <a:glow rad="279400">
                    <a:prstClr val="black">
                      <a:alpha val="94000"/>
                    </a:prstClr>
                  </a:glow>
                </a:effectLst>
              </a:rPr>
              <a:t>unguarded north cliff </a:t>
            </a:r>
            <a:r>
              <a:rPr lang="en-US" b="1" dirty="0">
                <a:effectLst>
                  <a:glow rad="279400">
                    <a:prstClr val="black">
                      <a:alpha val="94000"/>
                    </a:prstClr>
                  </a:glow>
                </a:effectLst>
              </a:rPr>
              <a:t>at night when </a:t>
            </a:r>
            <a:r>
              <a:rPr lang="en-US" b="1" dirty="0">
                <a:solidFill>
                  <a:srgbClr val="FFFF00"/>
                </a:solidFill>
                <a:effectLst>
                  <a:glow rad="279400">
                    <a:prstClr val="black">
                      <a:alpha val="94000"/>
                    </a:prstClr>
                  </a:glow>
                </a:effectLst>
              </a:rPr>
              <a:t>the guards were asleep</a:t>
            </a:r>
            <a:r>
              <a:rPr lang="en-US" b="1" dirty="0">
                <a:effectLst>
                  <a:glow rad="279400">
                    <a:prstClr val="black">
                      <a:alpha val="94000"/>
                    </a:prstClr>
                  </a:glow>
                </a:effectLst>
              </a:rPr>
              <a:t>.</a:t>
            </a:r>
            <a:endParaRPr lang="en-SG" b="1" dirty="0">
              <a:effectLst>
                <a:glow rad="279400">
                  <a:prstClr val="black">
                    <a:alpha val="94000"/>
                  </a:prstClr>
                </a:glow>
              </a:effectLst>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358</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236771393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606" y="1592756"/>
            <a:ext cx="9202774" cy="5258728"/>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en-US" sz="6000" b="1" dirty="0" smtClean="0">
                <a:effectLst>
                  <a:glow rad="177800">
                    <a:schemeClr val="tx1"/>
                  </a:glow>
                </a:effectLst>
                <a:latin typeface="Arial" charset="0"/>
                <a:ea typeface="ＭＳ Ｐゴシック" charset="0"/>
              </a:rPr>
              <a:t>Sleeping in Church</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507701" y="419186"/>
            <a:ext cx="4443729" cy="4406698"/>
          </a:xfrm>
          <a:prstGeom prst="rect">
            <a:avLst/>
          </a:prstGeom>
          <a:ln w="57150" cmpd="sng">
            <a:solidFill>
              <a:srgbClr val="FFFFFF"/>
            </a:solidFill>
          </a:ln>
        </p:spPr>
      </p:pic>
    </p:spTree>
    <p:extLst>
      <p:ext uri="{BB962C8B-B14F-4D97-AF65-F5344CB8AC3E}">
        <p14:creationId xmlns:p14="http://schemas.microsoft.com/office/powerpoint/2010/main" val="21129756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en-US" sz="6000" b="1" i="1" dirty="0" smtClean="0">
                <a:effectLst>
                  <a:glow rad="177800">
                    <a:schemeClr val="tx1"/>
                  </a:glow>
                </a:effectLst>
                <a:latin typeface="Arial" charset="0"/>
                <a:ea typeface="ＭＳ Ｐゴシック" charset="0"/>
              </a:rPr>
              <a:t>Not</a:t>
            </a:r>
            <a:r>
              <a:rPr lang="en-US" sz="6000" b="1" dirty="0" smtClean="0">
                <a:effectLst>
                  <a:glow rad="177800">
                    <a:schemeClr val="tx1"/>
                  </a:glow>
                </a:effectLst>
                <a:latin typeface="Arial" charset="0"/>
                <a:ea typeface="ＭＳ Ｐゴシック" charset="0"/>
              </a:rPr>
              <a:t> Sleeping in Church</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88455280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en-US" sz="6000" b="1" dirty="0" smtClean="0">
                <a:effectLst>
                  <a:glow rad="177800">
                    <a:schemeClr val="tx1"/>
                  </a:glow>
                </a:effectLst>
                <a:latin typeface="Arial" charset="0"/>
                <a:ea typeface="ＭＳ Ｐゴシック" charset="0"/>
              </a:rPr>
              <a:t>Signs Your Pastor Caught You Napping During His Sermon:</a:t>
            </a:r>
            <a:endParaRPr lang="en-US" sz="60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38178" y="3519713"/>
            <a:ext cx="5150679" cy="339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r>
              <a:rPr lang="en-US" b="1" dirty="0" smtClean="0">
                <a:solidFill>
                  <a:srgbClr val="FFFFFF"/>
                </a:solidFill>
                <a:effectLst>
                  <a:glow rad="177800">
                    <a:srgbClr val="000000"/>
                  </a:glow>
                </a:effectLst>
                <a:latin typeface="Arial" charset="0"/>
                <a:ea typeface="ＭＳ Ｐゴシック" charset="0"/>
              </a:rPr>
              <a:t>He serves you Red Bull during communion</a:t>
            </a:r>
            <a:endParaRPr lang="en-US" b="1" dirty="0">
              <a:solidFill>
                <a:srgbClr val="FFFFFF"/>
              </a:solidFill>
              <a:effectLst>
                <a:glow rad="177800">
                  <a:srgbClr val="000000"/>
                </a:glow>
              </a:effectLst>
              <a:latin typeface="Arial" charset="0"/>
              <a:ea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802054">
            <a:off x="5950858" y="2558143"/>
            <a:ext cx="2104572" cy="4771572"/>
          </a:xfrm>
          <a:prstGeom prst="rect">
            <a:avLst/>
          </a:prstGeom>
        </p:spPr>
      </p:pic>
    </p:spTree>
    <p:extLst>
      <p:ext uri="{BB962C8B-B14F-4D97-AF65-F5344CB8AC3E}">
        <p14:creationId xmlns:p14="http://schemas.microsoft.com/office/powerpoint/2010/main" val="1397050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en-US" sz="6000" b="1" dirty="0" smtClean="0">
                <a:effectLst>
                  <a:glow rad="177800">
                    <a:schemeClr val="tx1"/>
                  </a:glow>
                </a:effectLst>
                <a:latin typeface="Arial" charset="0"/>
                <a:ea typeface="ＭＳ Ｐゴシック" charset="0"/>
              </a:rPr>
              <a:t>Signs Your Pastor Caught You Napping During His Sermon:</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6718378" y="3183505"/>
            <a:ext cx="2463800" cy="3289300"/>
          </a:xfrm>
          <a:prstGeom prst="rect">
            <a:avLst/>
          </a:prstGeom>
        </p:spPr>
      </p:pic>
      <p:sp>
        <p:nvSpPr>
          <p:cNvPr id="6" name="Rectangle 2"/>
          <p:cNvSpPr txBox="1">
            <a:spLocks noChangeArrowheads="1"/>
          </p:cNvSpPr>
          <p:nvPr/>
        </p:nvSpPr>
        <p:spPr bwMode="auto">
          <a:xfrm>
            <a:off x="38178" y="3392713"/>
            <a:ext cx="8126108" cy="349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r>
              <a:rPr lang="en-US" b="1" dirty="0" smtClean="0">
                <a:solidFill>
                  <a:srgbClr val="FFFFFF"/>
                </a:solidFill>
                <a:effectLst>
                  <a:glow rad="177800">
                    <a:srgbClr val="000000"/>
                  </a:glow>
                </a:effectLst>
                <a:latin typeface="Arial" charset="0"/>
                <a:ea typeface="ＭＳ Ｐゴシック" charset="0"/>
              </a:rPr>
              <a:t>He interrupts his sermon to put shaving foam in your hand, then tickles your nose with a feather</a:t>
            </a:r>
            <a:endParaRPr lang="en-US"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4638910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93218"/>
          </a:xfrm>
          <a:prstGeom prst="rect">
            <a:avLst/>
          </a:prstGeom>
        </p:spPr>
      </p:pic>
      <p:sp>
        <p:nvSpPr>
          <p:cNvPr id="111618" name="Rectangle 2"/>
          <p:cNvSpPr>
            <a:spLocks noGrp="1" noChangeArrowheads="1"/>
          </p:cNvSpPr>
          <p:nvPr>
            <p:ph type="ctrTitle"/>
          </p:nvPr>
        </p:nvSpPr>
        <p:spPr>
          <a:xfrm>
            <a:off x="0" y="5930056"/>
            <a:ext cx="9144000" cy="980728"/>
          </a:xfrm>
          <a:solidFill>
            <a:schemeClr val="tx1"/>
          </a:solidFill>
        </p:spPr>
        <p:txBody>
          <a:bodyPr/>
          <a:lstStyle/>
          <a:p>
            <a:r>
              <a:rPr lang="en-US" b="1" dirty="0" smtClean="0">
                <a:latin typeface="Arial" charset="0"/>
                <a:ea typeface="ＭＳ Ｐゴシック" charset="0"/>
              </a:rPr>
              <a:t>How well do you know yourself?</a:t>
            </a:r>
            <a:endParaRPr lang="en-US" b="1" dirty="0">
              <a:latin typeface="Arial" charset="0"/>
              <a:ea typeface="ＭＳ Ｐゴシック" charset="0"/>
            </a:endParaRPr>
          </a:p>
        </p:txBody>
      </p:sp>
    </p:spTree>
    <p:extLst>
      <p:ext uri="{BB962C8B-B14F-4D97-AF65-F5344CB8AC3E}">
        <p14:creationId xmlns:p14="http://schemas.microsoft.com/office/powerpoint/2010/main" val="256146696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en-US" sz="6000" b="1" dirty="0" smtClean="0">
                <a:effectLst>
                  <a:glow rad="177800">
                    <a:schemeClr val="tx1"/>
                  </a:glow>
                </a:effectLst>
                <a:latin typeface="Arial" charset="0"/>
                <a:ea typeface="ＭＳ Ｐゴシック" charset="0"/>
              </a:rPr>
              <a:t>Signs Your Pastor Caught You Napping During His Sermon:</a:t>
            </a:r>
            <a:endParaRPr lang="en-US" sz="60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38178" y="2652774"/>
            <a:ext cx="9144000" cy="402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r>
              <a:rPr lang="en-US" b="1" dirty="0" smtClean="0">
                <a:solidFill>
                  <a:srgbClr val="FFFFFF"/>
                </a:solidFill>
                <a:effectLst>
                  <a:glow rad="177800">
                    <a:srgbClr val="000000"/>
                  </a:glow>
                </a:effectLst>
                <a:latin typeface="Arial" charset="0"/>
                <a:ea typeface="ＭＳ Ｐゴシック" charset="0"/>
              </a:rPr>
              <a:t>He begins questioning his calling due to your inattentiveness, then quits the ministry, starts drinking heavily, and dies </a:t>
            </a:r>
            <a:r>
              <a:rPr lang="en-US" b="1" dirty="0">
                <a:solidFill>
                  <a:srgbClr val="FFFFFF"/>
                </a:solidFill>
                <a:effectLst>
                  <a:glow rad="177800">
                    <a:srgbClr val="000000"/>
                  </a:glow>
                </a:effectLst>
                <a:latin typeface="Arial" charset="0"/>
                <a:ea typeface="ＭＳ Ｐゴシック" charset="0"/>
              </a:rPr>
              <a:t>alone in a skid row </a:t>
            </a:r>
            <a:r>
              <a:rPr lang="en-US" b="1" dirty="0" smtClean="0">
                <a:solidFill>
                  <a:srgbClr val="FFFFFF"/>
                </a:solidFill>
                <a:effectLst>
                  <a:glow rad="177800">
                    <a:srgbClr val="000000"/>
                  </a:glow>
                </a:effectLst>
                <a:latin typeface="Arial" charset="0"/>
                <a:ea typeface="ＭＳ Ｐゴシック" charset="0"/>
              </a:rPr>
              <a:t>flophouse.</a:t>
            </a:r>
            <a:endParaRPr lang="en-US"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119141826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826" y="-206044"/>
            <a:ext cx="9433816" cy="7159593"/>
          </a:xfrm>
          <a:prstGeom prst="rect">
            <a:avLst/>
          </a:prstGeom>
        </p:spPr>
      </p:pic>
      <p:sp>
        <p:nvSpPr>
          <p:cNvPr id="6" name="Oval 5"/>
          <p:cNvSpPr/>
          <p:nvPr/>
        </p:nvSpPr>
        <p:spPr bwMode="auto">
          <a:xfrm>
            <a:off x="1911100" y="456173"/>
            <a:ext cx="3353673" cy="1837020"/>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11618" name="Rectangle 2"/>
          <p:cNvSpPr>
            <a:spLocks noGrp="1" noChangeArrowheads="1"/>
          </p:cNvSpPr>
          <p:nvPr>
            <p:ph type="ctrTitle"/>
          </p:nvPr>
        </p:nvSpPr>
        <p:spPr>
          <a:xfrm>
            <a:off x="0" y="5553124"/>
            <a:ext cx="9144000" cy="1304876"/>
          </a:xfrm>
        </p:spPr>
        <p:txBody>
          <a:bodyPr/>
          <a:lstStyle/>
          <a:p>
            <a:r>
              <a:rPr lang="en-US" sz="6000" b="1" dirty="0" smtClean="0">
                <a:effectLst>
                  <a:glow rad="177800">
                    <a:schemeClr val="tx1"/>
                  </a:glow>
                </a:effectLst>
                <a:latin typeface="Arial" charset="0"/>
                <a:ea typeface="ＭＳ Ｐゴシック" charset="0"/>
              </a:rPr>
              <a:t>Sleeping in Church</a:t>
            </a:r>
            <a:endParaRPr lang="en-US" sz="60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0" y="5854257"/>
            <a:ext cx="9291670" cy="1003743"/>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000000"/>
                </a:solidFill>
                <a:latin typeface="Arial" charset="0"/>
                <a:ea typeface="ＭＳ Ｐゴシック" charset="0"/>
              </a:rPr>
              <a:t>A good sign the pastor caught you napping during his sermon.</a:t>
            </a:r>
            <a:endParaRPr lang="en-US" sz="3200" b="1" dirty="0">
              <a:solidFill>
                <a:srgbClr val="000000"/>
              </a:solidFill>
              <a:latin typeface="Arial" charset="0"/>
              <a:ea typeface="ＭＳ Ｐゴシック" charset="0"/>
            </a:endParaRPr>
          </a:p>
        </p:txBody>
      </p:sp>
      <p:sp>
        <p:nvSpPr>
          <p:cNvPr id="5" name="Rectangle 2"/>
          <p:cNvSpPr txBox="1">
            <a:spLocks noChangeArrowheads="1"/>
          </p:cNvSpPr>
          <p:nvPr/>
        </p:nvSpPr>
        <p:spPr bwMode="auto">
          <a:xfrm>
            <a:off x="1830609" y="392515"/>
            <a:ext cx="3520478" cy="2073283"/>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i="1" dirty="0" smtClean="0">
                <a:solidFill>
                  <a:srgbClr val="000000"/>
                </a:solidFill>
                <a:latin typeface="Chalkboard"/>
                <a:ea typeface="ＭＳ Ｐゴシック" charset="0"/>
                <a:cs typeface="Chalkboard"/>
              </a:rPr>
              <a:t>See you next Sunday, Eutychus!</a:t>
            </a:r>
            <a:endParaRPr lang="en-US" sz="3200" b="1" i="1" dirty="0">
              <a:solidFill>
                <a:srgbClr val="000000"/>
              </a:solidFill>
              <a:latin typeface="Chalkboard"/>
              <a:ea typeface="ＭＳ Ｐゴシック" charset="0"/>
              <a:cs typeface="Chalkboard"/>
            </a:endParaRPr>
          </a:p>
        </p:txBody>
      </p:sp>
    </p:spTree>
    <p:extLst>
      <p:ext uri="{BB962C8B-B14F-4D97-AF65-F5344CB8AC3E}">
        <p14:creationId xmlns:p14="http://schemas.microsoft.com/office/powerpoint/2010/main" val="133479359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Holds the seven spirits of God and the seven stars</a:t>
              </a:r>
            </a:p>
          </p:txBody>
        </p:sp>
      </p:grpSp>
      <p:grpSp>
        <p:nvGrpSpPr>
          <p:cNvPr id="7" name="Group 6"/>
          <p:cNvGrpSpPr>
            <a:grpSpLocks noChangeAspect="1"/>
          </p:cNvGrpSpPr>
          <p:nvPr/>
        </p:nvGrpSpPr>
        <p:grpSpPr bwMode="auto">
          <a:xfrm>
            <a:off x="2987675" y="2349500"/>
            <a:ext cx="2882900" cy="2663825"/>
            <a:chOff x="2983932" y="2348880"/>
            <a:chExt cx="2963986" cy="2664296"/>
          </a:xfrm>
        </p:grpSpPr>
        <p:sp>
          <p:nvSpPr>
            <p:cNvPr id="79874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230863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Reputation for being alive</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98743"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57025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You are dead</a:t>
              </a:r>
            </a:p>
          </p:txBody>
        </p:sp>
      </p:grpSp>
      <p:grpSp>
        <p:nvGrpSpPr>
          <p:cNvPr id="11" name="Group 10"/>
          <p:cNvGrpSpPr>
            <a:grpSpLocks noChangeAspect="1"/>
          </p:cNvGrpSpPr>
          <p:nvPr/>
        </p:nvGrpSpPr>
        <p:grpSpPr bwMode="auto">
          <a:xfrm>
            <a:off x="206057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59552" y="1412646"/>
              <a:ext cx="2665193" cy="415567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Wake up!</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Strengthen what remains</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Remember what you received, obey it, repent</a:t>
              </a:r>
            </a:p>
          </p:txBody>
        </p:sp>
      </p:grpSp>
      <p:grpSp>
        <p:nvGrpSpPr>
          <p:cNvPr id="28" name="Group 27"/>
          <p:cNvGrpSpPr>
            <a:grpSpLocks noChangeAspect="1"/>
          </p:cNvGrpSpPr>
          <p:nvPr/>
        </p:nvGrpSpPr>
        <p:grpSpPr bwMode="auto">
          <a:xfrm>
            <a:off x="1476375" y="836613"/>
            <a:ext cx="5688013" cy="5688012"/>
            <a:chOff x="1475656" y="836712"/>
            <a:chExt cx="5904656" cy="5688632"/>
          </a:xfrm>
        </p:grpSpPr>
        <p:sp>
          <p:nvSpPr>
            <p:cNvPr id="798739"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2596272" y="836712"/>
              <a:ext cx="3663425" cy="1938548"/>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If you do not wake up, I will come like a thief against you</a:t>
              </a: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Sardis (Rev. 3:1-6)</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357</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34686144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eaLnBrk="1" hangingPunct="1"/>
            <a:r>
              <a:rPr lang="en-SG" dirty="0" smtClean="0"/>
              <a:t>Sardis</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smtClean="0"/>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charset="0"/>
              <a:buNone/>
            </a:pPr>
            <a:r>
              <a:rPr lang="en-US" sz="4400" dirty="0" smtClean="0">
                <a:solidFill>
                  <a:srgbClr val="FFFF00"/>
                </a:solidFill>
              </a:rPr>
              <a:t>Wake </a:t>
            </a:r>
            <a:r>
              <a:rPr lang="en-US" sz="4400" dirty="0">
                <a:solidFill>
                  <a:srgbClr val="FFFF00"/>
                </a:solidFill>
              </a:rPr>
              <a:t>up!</a:t>
            </a:r>
            <a:r>
              <a:rPr lang="en-US" dirty="0">
                <a:solidFill>
                  <a:srgbClr val="FFFF00"/>
                </a:solidFill>
              </a:rPr>
              <a:t> </a:t>
            </a:r>
            <a:r>
              <a:rPr lang="en-US" dirty="0"/>
              <a:t>Strengthen what little remains, for even what is left is almost </a:t>
            </a:r>
            <a:r>
              <a:rPr lang="en-US" dirty="0" smtClean="0"/>
              <a:t>dead…</a:t>
            </a:r>
            <a:r>
              <a:rPr lang="en-US" dirty="0"/>
              <a:t/>
            </a:r>
            <a:br>
              <a:rPr lang="en-US" dirty="0"/>
            </a:br>
            <a:r>
              <a:rPr lang="en-US" dirty="0"/>
              <a:t>If you </a:t>
            </a:r>
            <a:r>
              <a:rPr lang="en-US" dirty="0" smtClean="0"/>
              <a:t>don</a:t>
            </a:r>
            <a:r>
              <a:rPr lang="fr-FR" dirty="0" smtClean="0"/>
              <a:t>'</a:t>
            </a:r>
            <a:r>
              <a:rPr lang="en-US" dirty="0" smtClean="0"/>
              <a:t>t </a:t>
            </a:r>
            <a:r>
              <a:rPr lang="en-US" sz="4400" dirty="0" smtClean="0">
                <a:solidFill>
                  <a:srgbClr val="FFFF00"/>
                </a:solidFill>
              </a:rPr>
              <a:t>wake </a:t>
            </a:r>
            <a:r>
              <a:rPr lang="en-US" sz="4400" dirty="0">
                <a:solidFill>
                  <a:srgbClr val="FFFF00"/>
                </a:solidFill>
              </a:rPr>
              <a:t>up</a:t>
            </a:r>
            <a:r>
              <a:rPr lang="en-US" dirty="0" smtClean="0"/>
              <a:t>, </a:t>
            </a:r>
            <a:br>
              <a:rPr lang="en-US" dirty="0" smtClean="0"/>
            </a:br>
            <a:r>
              <a:rPr lang="en-US" dirty="0" smtClean="0"/>
              <a:t>I </a:t>
            </a:r>
            <a:r>
              <a:rPr lang="en-US" dirty="0"/>
              <a:t>will come to you suddenly, as unexpected as a thief </a:t>
            </a:r>
            <a:r>
              <a:rPr lang="en-US" dirty="0" smtClean="0"/>
              <a:t/>
            </a:r>
            <a:br>
              <a:rPr lang="en-US" dirty="0" smtClean="0"/>
            </a:br>
            <a:r>
              <a:rPr lang="en-US" dirty="0" smtClean="0"/>
              <a:t>(3:2-3 </a:t>
            </a:r>
            <a:r>
              <a:rPr lang="en-US" sz="2400" dirty="0" smtClean="0"/>
              <a:t>NLT</a:t>
            </a:r>
            <a:r>
              <a:rPr lang="en-US" dirty="0" smtClean="0"/>
              <a:t>).</a:t>
            </a:r>
            <a:endParaRPr lang="en-SG" dirty="0" smtClean="0"/>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358</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33758306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000000"/>
                </a:solidFill>
                <a:latin typeface="Arial Black"/>
                <a:ea typeface="ＭＳ Ｐゴシック" charset="0"/>
                <a:cs typeface="Arial Black"/>
              </a:rPr>
              <a:t>Open</a:t>
            </a:r>
            <a:endParaRPr lang="en-US" sz="3200" b="1" dirty="0">
              <a:solidFill>
                <a:srgbClr val="000000"/>
              </a:solidFill>
              <a:latin typeface="Arial Black"/>
              <a:ea typeface="ＭＳ Ｐゴシック" charset="0"/>
              <a:cs typeface="Arial Black"/>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000000"/>
                </a:solidFill>
                <a:latin typeface="Arial Black"/>
                <a:ea typeface="ＭＳ Ｐゴシック" charset="0"/>
                <a:cs typeface="Arial Black"/>
              </a:rPr>
              <a:t>Hidden</a:t>
            </a:r>
            <a:endParaRPr lang="en-US" sz="3200" b="1" dirty="0">
              <a:solidFill>
                <a:srgbClr val="000000"/>
              </a:solidFill>
              <a:latin typeface="Arial Black"/>
              <a:ea typeface="ＭＳ Ｐゴシック" charset="0"/>
              <a:cs typeface="Arial Black"/>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000000"/>
                </a:solidFill>
                <a:latin typeface="Arial Black"/>
                <a:ea typeface="ＭＳ Ｐゴシック" charset="0"/>
                <a:cs typeface="Arial Black"/>
              </a:rPr>
              <a:t>Unknown</a:t>
            </a:r>
            <a:endParaRPr lang="en-US" sz="3200" b="1" dirty="0">
              <a:solidFill>
                <a:srgbClr val="000000"/>
              </a:solidFill>
              <a:latin typeface="Arial Black"/>
              <a:ea typeface="ＭＳ Ｐゴシック" charset="0"/>
              <a:cs typeface="Arial Black"/>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000000"/>
                </a:solidFill>
                <a:latin typeface="Arial Black"/>
                <a:ea typeface="ＭＳ Ｐゴシック" charset="0"/>
                <a:cs typeface="Arial Black"/>
              </a:rPr>
              <a:t>Blind Spot</a:t>
            </a:r>
            <a:endParaRPr lang="en-US" sz="3200" b="1" dirty="0">
              <a:solidFill>
                <a:srgbClr val="000000"/>
              </a:solidFill>
              <a:latin typeface="Arial Black"/>
              <a:ea typeface="ＭＳ Ｐゴシック" charset="0"/>
              <a:cs typeface="Arial Black"/>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dirty="0" smtClean="0">
                <a:solidFill>
                  <a:srgbClr val="000000"/>
                </a:solidFill>
                <a:latin typeface="Chalkduster"/>
                <a:ea typeface="ＭＳ Ｐゴシック" charset="0"/>
                <a:cs typeface="Chalkduster"/>
              </a:rPr>
              <a:t>Known to others and myself</a:t>
            </a:r>
            <a:endParaRPr lang="en-US" sz="2400" dirty="0">
              <a:solidFill>
                <a:srgbClr val="000000"/>
              </a:solidFill>
              <a:latin typeface="Chalkduster"/>
              <a:ea typeface="ＭＳ Ｐゴシック" charset="0"/>
              <a:cs typeface="Chalkduster"/>
            </a:endParaRPr>
          </a:p>
        </p:txBody>
      </p:sp>
      <p:sp>
        <p:nvSpPr>
          <p:cNvPr id="9" name="Rectangle 2"/>
          <p:cNvSpPr txBox="1">
            <a:spLocks noChangeArrowheads="1"/>
          </p:cNvSpPr>
          <p:nvPr/>
        </p:nvSpPr>
        <p:spPr bwMode="auto">
          <a:xfrm>
            <a:off x="4304995" y="95926"/>
            <a:ext cx="3916167" cy="37257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dirty="0" smtClean="0">
                <a:solidFill>
                  <a:srgbClr val="000000"/>
                </a:solidFill>
                <a:latin typeface="Chalkduster"/>
                <a:ea typeface="ＭＳ Ｐゴシック" charset="0"/>
                <a:cs typeface="Chalkduster"/>
              </a:rPr>
              <a:t>Known only to others</a:t>
            </a:r>
            <a:endParaRPr lang="en-US" sz="2400" dirty="0">
              <a:solidFill>
                <a:srgbClr val="000000"/>
              </a:solidFill>
              <a:latin typeface="Chalkduster"/>
              <a:ea typeface="ＭＳ Ｐゴシック" charset="0"/>
              <a:cs typeface="Chalkduster"/>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dirty="0" smtClean="0">
                <a:solidFill>
                  <a:srgbClr val="000000"/>
                </a:solidFill>
                <a:latin typeface="Chalkduster"/>
                <a:ea typeface="ＭＳ Ｐゴシック" charset="0"/>
                <a:cs typeface="Chalkduster"/>
              </a:rPr>
              <a:t>Known only to myself</a:t>
            </a:r>
            <a:endParaRPr lang="en-US" sz="2400" dirty="0">
              <a:solidFill>
                <a:srgbClr val="000000"/>
              </a:solidFill>
              <a:latin typeface="Chalkduster"/>
              <a:ea typeface="ＭＳ Ｐゴシック" charset="0"/>
              <a:cs typeface="Chalkduster"/>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dirty="0" smtClean="0">
                <a:solidFill>
                  <a:srgbClr val="000000"/>
                </a:solidFill>
                <a:latin typeface="Chalkduster"/>
                <a:ea typeface="ＭＳ Ｐゴシック" charset="0"/>
                <a:cs typeface="Chalkduster"/>
              </a:rPr>
              <a:t>Known to no one</a:t>
            </a:r>
            <a:endParaRPr lang="en-US" sz="2400" dirty="0">
              <a:solidFill>
                <a:srgbClr val="000000"/>
              </a:solidFill>
              <a:latin typeface="Chalkduster"/>
              <a:ea typeface="ＭＳ Ｐゴシック" charset="0"/>
              <a:cs typeface="Chalkduster"/>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
        <p:nvSpPr>
          <p:cNvPr id="3" name="Oval 2"/>
          <p:cNvSpPr/>
          <p:nvPr/>
        </p:nvSpPr>
        <p:spPr bwMode="auto">
          <a:xfrm>
            <a:off x="4044136" y="-155554"/>
            <a:ext cx="4071470" cy="325485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6" name="Rectangle 2"/>
          <p:cNvSpPr txBox="1">
            <a:spLocks noChangeArrowheads="1"/>
          </p:cNvSpPr>
          <p:nvPr/>
        </p:nvSpPr>
        <p:spPr bwMode="auto">
          <a:xfrm>
            <a:off x="4537328" y="517819"/>
            <a:ext cx="3676917" cy="150018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5275" indent="-295275" algn="l"/>
            <a:r>
              <a:rPr lang="en-US" sz="2800" b="1" dirty="0" smtClean="0">
                <a:solidFill>
                  <a:srgbClr val="000000"/>
                </a:solidFill>
                <a:latin typeface="Arial Black"/>
                <a:ea typeface="ＭＳ Ｐゴシック" charset="0"/>
                <a:cs typeface="Arial Black"/>
              </a:rPr>
              <a:t>• Family</a:t>
            </a:r>
          </a:p>
          <a:p>
            <a:pPr marL="295275" indent="-295275" algn="l"/>
            <a:r>
              <a:rPr lang="en-US" sz="2800" b="1" dirty="0" smtClean="0">
                <a:solidFill>
                  <a:srgbClr val="000000"/>
                </a:solidFill>
                <a:latin typeface="Arial Black"/>
                <a:ea typeface="ＭＳ Ｐゴシック" charset="0"/>
                <a:cs typeface="Arial Black"/>
              </a:rPr>
              <a:t>• Spiritually malnourished</a:t>
            </a:r>
            <a:endParaRPr lang="en-US" sz="2800" b="1" dirty="0">
              <a:solidFill>
                <a:srgbClr val="000000"/>
              </a:solidFill>
              <a:latin typeface="Arial Black"/>
              <a:ea typeface="ＭＳ Ｐゴシック" charset="0"/>
              <a:cs typeface="Arial Black"/>
            </a:endParaRPr>
          </a:p>
        </p:txBody>
      </p:sp>
      <p:sp>
        <p:nvSpPr>
          <p:cNvPr id="17" name="Rectangle 2"/>
          <p:cNvSpPr txBox="1">
            <a:spLocks noChangeArrowheads="1"/>
          </p:cNvSpPr>
          <p:nvPr/>
        </p:nvSpPr>
        <p:spPr bwMode="auto">
          <a:xfrm rot="16200000">
            <a:off x="5184387" y="3255879"/>
            <a:ext cx="6857999" cy="53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800" b="1" dirty="0" smtClean="0">
                <a:solidFill>
                  <a:srgbClr val="FFFFFF"/>
                </a:solidFill>
                <a:effectLst>
                  <a:glow rad="177800">
                    <a:srgbClr val="000000"/>
                  </a:glow>
                </a:effectLst>
                <a:latin typeface="Arial" charset="0"/>
                <a:ea typeface="ＭＳ Ｐゴシック" charset="0"/>
              </a:rPr>
              <a:t>http://</a:t>
            </a:r>
            <a:r>
              <a:rPr lang="en-US" sz="1800" b="1" dirty="0" err="1" smtClean="0">
                <a:solidFill>
                  <a:srgbClr val="FFFFFF"/>
                </a:solidFill>
                <a:effectLst>
                  <a:glow rad="177800">
                    <a:srgbClr val="000000"/>
                  </a:glow>
                </a:effectLst>
                <a:latin typeface="Arial" charset="0"/>
                <a:ea typeface="ＭＳ Ｐゴシック" charset="0"/>
              </a:rPr>
              <a:t>asalesguy.com</a:t>
            </a:r>
            <a:r>
              <a:rPr lang="en-US" sz="1800" b="1" dirty="0" smtClean="0">
                <a:solidFill>
                  <a:srgbClr val="FFFFFF"/>
                </a:solidFill>
                <a:effectLst>
                  <a:glow rad="177800">
                    <a:srgbClr val="000000"/>
                  </a:glow>
                </a:effectLst>
                <a:latin typeface="Arial" charset="0"/>
                <a:ea typeface="ＭＳ Ｐゴシック" charset="0"/>
              </a:rPr>
              <a:t>/2012/12/11/how-well-do-you-know-you/</a:t>
            </a:r>
            <a:endParaRPr lang="en-US" sz="1800" b="1" dirty="0">
              <a:solidFill>
                <a:srgbClr val="FFFFFF"/>
              </a:solidFill>
              <a:effectLst>
                <a:glow rad="177800">
                  <a:srgbClr val="000000"/>
                </a:glow>
              </a:effectLst>
              <a:latin typeface="Arial" charset="0"/>
              <a:ea typeface="ＭＳ Ｐゴシック" charset="0"/>
            </a:endParaRPr>
          </a:p>
        </p:txBody>
      </p:sp>
      <p:sp>
        <p:nvSpPr>
          <p:cNvPr id="111618" name="Rectangle 2"/>
          <p:cNvSpPr>
            <a:spLocks noGrp="1" noChangeArrowheads="1"/>
          </p:cNvSpPr>
          <p:nvPr>
            <p:ph type="ctrTitle"/>
          </p:nvPr>
        </p:nvSpPr>
        <p:spPr>
          <a:xfrm rot="20288274">
            <a:off x="200504" y="2623588"/>
            <a:ext cx="5599296" cy="2389557"/>
          </a:xfrm>
        </p:spPr>
        <p:txBody>
          <a:bodyPr/>
          <a:lstStyle/>
          <a:p>
            <a:r>
              <a:rPr lang="en-US" sz="11500" b="1" dirty="0" smtClean="0">
                <a:effectLst>
                  <a:glow rad="177800">
                    <a:schemeClr val="tx1"/>
                  </a:glow>
                </a:effectLst>
                <a:latin typeface="Arial" charset="0"/>
                <a:ea typeface="ＭＳ Ｐゴシック" charset="0"/>
              </a:rPr>
              <a:t>Wake up!</a:t>
            </a:r>
            <a:endParaRPr lang="en-US" sz="115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750117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1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1000" fill="hold"/>
                                        <p:tgtEl>
                                          <p:spTgt spid="16">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16">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056" y="908720"/>
            <a:ext cx="9273458" cy="5949280"/>
          </a:xfrm>
          <a:prstGeom prst="rect">
            <a:avLst/>
          </a:prstGeom>
        </p:spPr>
      </p:pic>
      <p:sp>
        <p:nvSpPr>
          <p:cNvPr id="111618" name="Rectangle 2"/>
          <p:cNvSpPr>
            <a:spLocks noGrp="1" noChangeArrowheads="1"/>
          </p:cNvSpPr>
          <p:nvPr>
            <p:ph type="ctrTitle"/>
          </p:nvPr>
        </p:nvSpPr>
        <p:spPr>
          <a:xfrm>
            <a:off x="0" y="4724"/>
            <a:ext cx="9144000" cy="2152850"/>
          </a:xfrm>
        </p:spPr>
        <p:txBody>
          <a:bodyPr/>
          <a:lstStyle/>
          <a:p>
            <a:r>
              <a:rPr lang="en-US" sz="6000" b="1" dirty="0">
                <a:effectLst>
                  <a:glow rad="177800">
                    <a:schemeClr val="tx1"/>
                  </a:glow>
                </a:effectLst>
                <a:latin typeface="Arial" charset="0"/>
                <a:ea typeface="ＭＳ Ｐゴシック" charset="0"/>
              </a:rPr>
              <a:t>Christ warns us </a:t>
            </a:r>
            <a:r>
              <a:rPr lang="en-US" sz="6000" b="1" dirty="0" smtClean="0">
                <a:effectLst>
                  <a:glow rad="177800">
                    <a:schemeClr val="tx1"/>
                  </a:glow>
                </a:effectLst>
                <a:latin typeface="Arial" charset="0"/>
                <a:ea typeface="ＭＳ Ｐゴシック" charset="0"/>
              </a:rPr>
              <a:t>as a church to </a:t>
            </a:r>
            <a:r>
              <a:rPr lang="en-US" sz="6000" b="1" dirty="0">
                <a:effectLst>
                  <a:glow rad="177800">
                    <a:schemeClr val="tx1"/>
                  </a:glow>
                </a:effectLst>
                <a:latin typeface="Arial" charset="0"/>
                <a:ea typeface="ＭＳ Ｐゴシック" charset="0"/>
              </a:rPr>
              <a:t>wake up too </a:t>
            </a:r>
          </a:p>
        </p:txBody>
      </p:sp>
      <p:sp>
        <p:nvSpPr>
          <p:cNvPr id="4" name="Rectangle 2"/>
          <p:cNvSpPr txBox="1">
            <a:spLocks noChangeArrowheads="1"/>
          </p:cNvSpPr>
          <p:nvPr/>
        </p:nvSpPr>
        <p:spPr bwMode="auto">
          <a:xfrm>
            <a:off x="0" y="3146812"/>
            <a:ext cx="9230402" cy="309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a:buFont typeface="+mj-lt"/>
              <a:buAutoNum type="arabicPeriod"/>
            </a:pPr>
            <a:r>
              <a:rPr lang="en-US" sz="4800" b="1" dirty="0" smtClean="0">
                <a:solidFill>
                  <a:srgbClr val="FFFFFF"/>
                </a:solidFill>
                <a:effectLst>
                  <a:glow rad="177800">
                    <a:srgbClr val="000000"/>
                  </a:glow>
                </a:effectLst>
                <a:latin typeface="Arial" charset="0"/>
                <a:ea typeface="ＭＳ Ｐゴシック" charset="0"/>
              </a:rPr>
              <a:t>He owns all we have</a:t>
            </a:r>
          </a:p>
          <a:p>
            <a:pPr marL="914400" indent="-914400" algn="l">
              <a:buFont typeface="+mj-lt"/>
              <a:buAutoNum type="arabicPeriod"/>
            </a:pPr>
            <a:r>
              <a:rPr lang="en-US" sz="4800" b="1" dirty="0" smtClean="0">
                <a:solidFill>
                  <a:srgbClr val="FFFFFF"/>
                </a:solidFill>
                <a:effectLst>
                  <a:glow rad="177800">
                    <a:srgbClr val="000000"/>
                  </a:glow>
                </a:effectLst>
                <a:latin typeface="Arial" charset="0"/>
                <a:ea typeface="ＭＳ Ｐゴシック" charset="0"/>
              </a:rPr>
              <a:t>Caring for people means caring for their kids</a:t>
            </a:r>
            <a:endParaRPr lang="en-US" sz="48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3498504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smtClean="0">
                <a:latin typeface="Arial" charset="0"/>
                <a:ea typeface="ＭＳ Ｐゴシック" charset="0"/>
              </a:rPr>
              <a:t>I.	Jesus knows the </a:t>
            </a:r>
            <a:r>
              <a:rPr lang="en-US" b="1" dirty="0" smtClean="0">
                <a:solidFill>
                  <a:srgbClr val="FFFF00"/>
                </a:solidFill>
                <a:latin typeface="Arial" charset="0"/>
                <a:ea typeface="ＭＳ Ｐゴシック" charset="0"/>
              </a:rPr>
              <a:t>good</a:t>
            </a:r>
            <a:r>
              <a:rPr lang="en-US" b="1" dirty="0" smtClean="0">
                <a:latin typeface="Arial" charset="0"/>
                <a:ea typeface="ＭＳ Ｐゴシック" charset="0"/>
              </a:rPr>
              <a:t>.</a:t>
            </a:r>
            <a:endParaRPr lang="en-US" b="1" dirty="0">
              <a:latin typeface="Arial" charset="0"/>
              <a:ea typeface="ＭＳ Ｐゴシック" charset="0"/>
            </a:endParaRPr>
          </a:p>
        </p:txBody>
      </p:sp>
    </p:spTree>
    <p:extLst>
      <p:ext uri="{BB962C8B-B14F-4D97-AF65-F5344CB8AC3E}">
        <p14:creationId xmlns:p14="http://schemas.microsoft.com/office/powerpoint/2010/main" val="278629676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en-US" b="1" dirty="0" smtClean="0">
                <a:effectLst>
                  <a:outerShdw blurRad="38100" dist="38100" dir="2700000" algn="tl">
                    <a:srgbClr val="000000">
                      <a:alpha val="43137"/>
                    </a:srgbClr>
                  </a:outerShdw>
                </a:effectLst>
                <a:latin typeface="Arial" charset="0"/>
                <a:ea typeface="ＭＳ Ｐゴシック" charset="0"/>
              </a:rPr>
              <a:t>II.	Jesus knows the </a:t>
            </a:r>
            <a:r>
              <a:rPr lang="en-US" b="1" dirty="0" smtClean="0">
                <a:solidFill>
                  <a:srgbClr val="FFFF00"/>
                </a:solidFill>
                <a:effectLst>
                  <a:outerShdw blurRad="38100" dist="38100" dir="2700000" algn="tl">
                    <a:srgbClr val="000000">
                      <a:alpha val="43137"/>
                    </a:srgbClr>
                  </a:outerShdw>
                </a:effectLst>
                <a:latin typeface="Arial" charset="0"/>
                <a:ea typeface="ＭＳ Ｐゴシック" charset="0"/>
              </a:rPr>
              <a:t>bad</a:t>
            </a:r>
            <a:r>
              <a:rPr lang="en-US" b="1" dirty="0" smtClean="0">
                <a:effectLst>
                  <a:outerShdw blurRad="38100" dist="38100" dir="2700000" algn="tl">
                    <a:srgbClr val="000000">
                      <a:alpha val="43137"/>
                    </a:srgbClr>
                  </a:outerShdw>
                </a:effectLst>
                <a:latin typeface="Arial" charset="0"/>
                <a:ea typeface="ＭＳ Ｐゴシック" charset="0"/>
              </a:rPr>
              <a:t>.</a:t>
            </a:r>
            <a:endParaRPr lang="en-US" b="1"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25250978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noFill/>
        </p:spPr>
        <p:txBody>
          <a:bodyPr/>
          <a:lstStyle/>
          <a:p>
            <a:r>
              <a:rPr lang="en-US" b="1" dirty="0" smtClean="0">
                <a:effectLst>
                  <a:outerShdw blurRad="38100" dist="38100" dir="2700000" algn="tl">
                    <a:srgbClr val="000000">
                      <a:alpha val="43137"/>
                    </a:srgbClr>
                  </a:outerShdw>
                </a:effectLst>
                <a:latin typeface="Arial" charset="0"/>
                <a:ea typeface="ＭＳ Ｐゴシック" charset="0"/>
              </a:rPr>
              <a:t>III.	Jesus knows the </a:t>
            </a:r>
            <a:r>
              <a:rPr lang="en-US" b="1" dirty="0" smtClean="0">
                <a:solidFill>
                  <a:srgbClr val="FFFF00"/>
                </a:solidFill>
                <a:effectLst>
                  <a:outerShdw blurRad="38100" dist="38100" dir="2700000" algn="tl">
                    <a:srgbClr val="000000">
                      <a:alpha val="43137"/>
                    </a:srgbClr>
                  </a:outerShdw>
                </a:effectLst>
                <a:latin typeface="Arial" charset="0"/>
                <a:ea typeface="ＭＳ Ｐゴシック" charset="0"/>
              </a:rPr>
              <a:t>future</a:t>
            </a:r>
            <a:r>
              <a:rPr lang="en-US" b="1" dirty="0" smtClean="0">
                <a:effectLst>
                  <a:outerShdw blurRad="38100" dist="38100" dir="2700000" algn="tl">
                    <a:srgbClr val="000000">
                      <a:alpha val="43137"/>
                    </a:srgbClr>
                  </a:outerShdw>
                </a:effectLst>
                <a:latin typeface="Arial" charset="0"/>
                <a:ea typeface="ＭＳ Ｐゴシック" charset="0"/>
              </a:rPr>
              <a:t>.</a:t>
            </a:r>
            <a:endParaRPr lang="en-US" b="1" dirty="0">
              <a:effectLst>
                <a:outerShdw blurRad="38100" dist="38100" dir="2700000" algn="tl">
                  <a:srgbClr val="000000">
                    <a:alpha val="43137"/>
                  </a:srgbClr>
                </a:outerShdw>
              </a:effectLst>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204754" y="181772"/>
            <a:ext cx="8707819" cy="5780190"/>
          </a:xfrm>
          <a:prstGeom prst="rect">
            <a:avLst/>
          </a:prstGeom>
        </p:spPr>
      </p:pic>
    </p:spTree>
    <p:extLst>
      <p:ext uri="{BB962C8B-B14F-4D97-AF65-F5344CB8AC3E}">
        <p14:creationId xmlns:p14="http://schemas.microsoft.com/office/powerpoint/2010/main" val="81571776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Holds the seven spirits of God and the seven stars</a:t>
              </a:r>
            </a:p>
          </p:txBody>
        </p:sp>
      </p:grpSp>
      <p:grpSp>
        <p:nvGrpSpPr>
          <p:cNvPr id="7" name="Group 6"/>
          <p:cNvGrpSpPr>
            <a:grpSpLocks noChangeAspect="1"/>
          </p:cNvGrpSpPr>
          <p:nvPr/>
        </p:nvGrpSpPr>
        <p:grpSpPr bwMode="auto">
          <a:xfrm>
            <a:off x="2987675" y="2349500"/>
            <a:ext cx="2882900" cy="2663825"/>
            <a:chOff x="2983932" y="2348880"/>
            <a:chExt cx="2963986" cy="2664296"/>
          </a:xfrm>
        </p:grpSpPr>
        <p:sp>
          <p:nvSpPr>
            <p:cNvPr id="79874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230863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Reputation for being alive</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98743"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57025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You are dead</a:t>
              </a:r>
            </a:p>
          </p:txBody>
        </p:sp>
      </p:grpSp>
      <p:grpSp>
        <p:nvGrpSpPr>
          <p:cNvPr id="11" name="Group 10"/>
          <p:cNvGrpSpPr>
            <a:grpSpLocks noChangeAspect="1"/>
          </p:cNvGrpSpPr>
          <p:nvPr/>
        </p:nvGrpSpPr>
        <p:grpSpPr bwMode="auto">
          <a:xfrm>
            <a:off x="206057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59552" y="1412646"/>
              <a:ext cx="2665193" cy="415567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Wake up!</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Strengthen what remains</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Remember what you received, obey it, repent</a:t>
              </a:r>
            </a:p>
          </p:txBody>
        </p:sp>
      </p:grpSp>
      <p:grpSp>
        <p:nvGrpSpPr>
          <p:cNvPr id="28" name="Group 27"/>
          <p:cNvGrpSpPr>
            <a:grpSpLocks noChangeAspect="1"/>
          </p:cNvGrpSpPr>
          <p:nvPr/>
        </p:nvGrpSpPr>
        <p:grpSpPr bwMode="auto">
          <a:xfrm>
            <a:off x="1476375" y="836613"/>
            <a:ext cx="5688013" cy="5688012"/>
            <a:chOff x="1475656" y="836712"/>
            <a:chExt cx="5904656" cy="5688632"/>
          </a:xfrm>
        </p:grpSpPr>
        <p:sp>
          <p:nvSpPr>
            <p:cNvPr id="798739"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2596272" y="836712"/>
              <a:ext cx="3663425" cy="1938548"/>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If you do not wake up, I will come like a thief against you</a:t>
              </a: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Sardis (Rev. 3:1-6)</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971550" y="321536"/>
            <a:ext cx="6697663" cy="6696075"/>
            <a:chOff x="1475656" y="836712"/>
            <a:chExt cx="5904656" cy="5688632"/>
          </a:xfrm>
        </p:grpSpPr>
        <p:sp>
          <p:nvSpPr>
            <p:cNvPr id="798737"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2628876" y="1109036"/>
              <a:ext cx="3598216" cy="3425267"/>
            </a:xfrm>
            <a:prstGeom prst="rect">
              <a:avLst/>
            </a:prstGeom>
            <a:noFill/>
          </p:spPr>
          <p:txBody>
            <a:bodyPr>
              <a:spAutoFit/>
            </a:bodyPr>
            <a:lstStyle/>
            <a:p>
              <a:pPr algn="ctr" defTabSz="914400" eaLnBrk="0" fontAlgn="base" hangingPunct="0">
                <a:spcBef>
                  <a:spcPct val="0"/>
                </a:spcBef>
                <a:spcAft>
                  <a:spcPct val="0"/>
                </a:spcAft>
                <a:defRPr/>
              </a:pP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Jesus promised believers at Sardis that they are victorious and secure to walk with him in purity (3:4-6) </a:t>
              </a:r>
            </a:p>
          </p:txBody>
        </p:sp>
      </p:gr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357</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264497912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b="1" dirty="0" smtClean="0">
                <a:latin typeface="Arial" charset="0"/>
                <a:ea typeface="ＭＳ Ｐゴシック" charset="0"/>
              </a:rPr>
              <a:t>What does </a:t>
            </a:r>
            <a:r>
              <a:rPr lang="en-US" b="1" dirty="0" smtClean="0">
                <a:solidFill>
                  <a:srgbClr val="FFFF00"/>
                </a:solidFill>
                <a:latin typeface="Arial" charset="0"/>
                <a:ea typeface="ＭＳ Ｐゴシック" charset="0"/>
              </a:rPr>
              <a:t>Jesus</a:t>
            </a:r>
            <a:r>
              <a:rPr lang="en-US" b="1" dirty="0" smtClean="0">
                <a:latin typeface="Arial" charset="0"/>
                <a:ea typeface="ＭＳ Ｐゴシック" charset="0"/>
              </a:rPr>
              <a:t> think of you?</a:t>
            </a:r>
            <a:endParaRPr lang="en-US" b="1" dirty="0">
              <a:latin typeface="Arial" charset="0"/>
              <a:ea typeface="ＭＳ Ｐゴシック" charset="0"/>
            </a:endParaRPr>
          </a:p>
        </p:txBody>
      </p:sp>
    </p:spTree>
    <p:extLst>
      <p:ext uri="{BB962C8B-B14F-4D97-AF65-F5344CB8AC3E}">
        <p14:creationId xmlns:p14="http://schemas.microsoft.com/office/powerpoint/2010/main" val="33112252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sp>
        <p:nvSpPr>
          <p:cNvPr id="5" name="TextBox 4"/>
          <p:cNvSpPr txBox="1">
            <a:spLocks noChangeArrowheads="1"/>
          </p:cNvSpPr>
          <p:nvPr/>
        </p:nvSpPr>
        <p:spPr bwMode="auto">
          <a:xfrm>
            <a:off x="2555875" y="1741488"/>
            <a:ext cx="43322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a:t>
            </a:r>
            <a:br>
              <a:rPr lang="en-US">
                <a:solidFill>
                  <a:srgbClr val="000000"/>
                </a:solidFill>
              </a:rPr>
            </a:br>
            <a:r>
              <a:rPr lang="en-US">
                <a:solidFill>
                  <a:srgbClr val="000000"/>
                </a:solidFill>
              </a:rPr>
              <a:t>who </a:t>
            </a:r>
            <a:br>
              <a:rPr lang="en-US">
                <a:solidFill>
                  <a:srgbClr val="000000"/>
                </a:solidFill>
              </a:rPr>
            </a:br>
            <a:r>
              <a:rPr lang="en-US">
                <a:solidFill>
                  <a:srgbClr val="000000"/>
                </a:solidFill>
              </a:rPr>
              <a:t>overcomes will thus be </a:t>
            </a:r>
            <a:r>
              <a:rPr lang="en-US">
                <a:solidFill>
                  <a:srgbClr val="FF0000"/>
                </a:solidFill>
              </a:rPr>
              <a:t>clothed in white garments</a:t>
            </a:r>
            <a:r>
              <a:rPr lang="en-US">
                <a:solidFill>
                  <a:srgbClr val="000000"/>
                </a:solidFill>
              </a:rPr>
              <a:t>; and I will </a:t>
            </a:r>
            <a:r>
              <a:rPr lang="en-US">
                <a:solidFill>
                  <a:srgbClr val="FF0000"/>
                </a:solidFill>
              </a:rPr>
              <a:t>not erase his name</a:t>
            </a:r>
            <a:r>
              <a:rPr lang="en-US">
                <a:solidFill>
                  <a:srgbClr val="000000"/>
                </a:solidFill>
              </a:rPr>
              <a:t> from the book of life, and I</a:t>
            </a:r>
            <a:br>
              <a:rPr lang="en-US">
                <a:solidFill>
                  <a:srgbClr val="000000"/>
                </a:solidFill>
              </a:rPr>
            </a:br>
            <a:r>
              <a:rPr lang="en-US">
                <a:solidFill>
                  <a:srgbClr val="000000"/>
                </a:solidFill>
              </a:rPr>
              <a:t> will </a:t>
            </a:r>
            <a:r>
              <a:rPr lang="en-US">
                <a:solidFill>
                  <a:srgbClr val="FF0000"/>
                </a:solidFill>
              </a:rPr>
              <a:t>confess his name</a:t>
            </a:r>
            <a:r>
              <a:rPr lang="en-US">
                <a:solidFill>
                  <a:srgbClr val="000000"/>
                </a:solidFill>
              </a:rPr>
              <a:t> </a:t>
            </a:r>
            <a:br>
              <a:rPr lang="en-US">
                <a:solidFill>
                  <a:srgbClr val="000000"/>
                </a:solidFill>
              </a:rPr>
            </a:br>
            <a:r>
              <a:rPr lang="en-US">
                <a:solidFill>
                  <a:srgbClr val="000000"/>
                </a:solidFill>
              </a:rPr>
              <a:t>before My Father and before His angels (3:5)</a:t>
            </a:r>
          </a:p>
        </p:txBody>
      </p:sp>
      <p:sp>
        <p:nvSpPr>
          <p:cNvPr id="30"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787653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72190"/>
            <a:ext cx="9073599" cy="6685810"/>
          </a:xfrm>
          <a:prstGeom prst="rect">
            <a:avLst/>
          </a:prstGeom>
        </p:spPr>
      </p:pic>
      <p:sp>
        <p:nvSpPr>
          <p:cNvPr id="111618" name="Rectangle 2"/>
          <p:cNvSpPr>
            <a:spLocks noGrp="1" noChangeArrowheads="1"/>
          </p:cNvSpPr>
          <p:nvPr>
            <p:ph type="ctrTitle"/>
          </p:nvPr>
        </p:nvSpPr>
        <p:spPr>
          <a:xfrm>
            <a:off x="0" y="4723"/>
            <a:ext cx="8912574" cy="2771839"/>
          </a:xfrm>
        </p:spPr>
        <p:txBody>
          <a:bodyPr/>
          <a:lstStyle/>
          <a:p>
            <a:r>
              <a:rPr lang="en-US" sz="5400" b="1" dirty="0">
                <a:effectLst>
                  <a:glow rad="177800">
                    <a:schemeClr val="tx1"/>
                  </a:glow>
                </a:effectLst>
                <a:latin typeface="Arial" charset="0"/>
                <a:ea typeface="ＭＳ Ｐゴシック" charset="0"/>
              </a:rPr>
              <a:t>Christ has a fantastic future </a:t>
            </a:r>
            <a:r>
              <a:rPr lang="en-US" sz="5400" b="1" dirty="0" smtClean="0">
                <a:effectLst>
                  <a:glow rad="177800">
                    <a:schemeClr val="tx1"/>
                  </a:glow>
                </a:effectLst>
                <a:latin typeface="Arial" charset="0"/>
                <a:ea typeface="ＭＳ Ｐゴシック" charset="0"/>
              </a:rPr>
              <a:t>for you!</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 y="3997025"/>
            <a:ext cx="9144001" cy="27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smtClean="0">
                <a:solidFill>
                  <a:srgbClr val="FFFFFF"/>
                </a:solidFill>
                <a:effectLst>
                  <a:glow rad="177800">
                    <a:srgbClr val="000000"/>
                  </a:glow>
                </a:effectLst>
                <a:latin typeface="Arial" charset="0"/>
                <a:ea typeface="ＭＳ Ｐゴシック" charset="0"/>
              </a:rPr>
              <a:t>"Anyone </a:t>
            </a:r>
            <a:r>
              <a:rPr lang="en-US" sz="4000" b="1" dirty="0">
                <a:solidFill>
                  <a:srgbClr val="FFFFFF"/>
                </a:solidFill>
                <a:effectLst>
                  <a:glow rad="177800">
                    <a:srgbClr val="000000"/>
                  </a:glow>
                </a:effectLst>
                <a:latin typeface="Arial" charset="0"/>
                <a:ea typeface="ＭＳ Ｐゴシック" charset="0"/>
              </a:rPr>
              <a:t>with ears to hear must listen to the Spirit and understand what he is saying to the </a:t>
            </a:r>
            <a:r>
              <a:rPr lang="en-US" sz="4000" b="1" dirty="0" smtClean="0">
                <a:solidFill>
                  <a:srgbClr val="FFFFFF"/>
                </a:solidFill>
                <a:effectLst>
                  <a:glow rad="177800">
                    <a:srgbClr val="000000"/>
                  </a:glow>
                </a:effectLst>
                <a:latin typeface="Arial" charset="0"/>
                <a:ea typeface="ＭＳ Ｐゴシック" charset="0"/>
              </a:rPr>
              <a:t>churches" (3:6 </a:t>
            </a:r>
            <a:r>
              <a:rPr lang="en-US" sz="3600" b="1" dirty="0" smtClean="0">
                <a:solidFill>
                  <a:srgbClr val="FFFFFF"/>
                </a:solidFill>
                <a:effectLst>
                  <a:glow rad="177800">
                    <a:srgbClr val="000000"/>
                  </a:glow>
                </a:effectLst>
                <a:latin typeface="Arial" charset="0"/>
                <a:ea typeface="ＭＳ Ｐゴシック" charset="0"/>
              </a:rPr>
              <a:t>NLT</a:t>
            </a:r>
            <a:r>
              <a:rPr lang="en-US" sz="4000" b="1" dirty="0" smtClean="0">
                <a:solidFill>
                  <a:srgbClr val="FFFFFF"/>
                </a:solidFill>
                <a:effectLst>
                  <a:glow rad="177800">
                    <a:srgbClr val="000000"/>
                  </a:glow>
                </a:effectLst>
                <a:latin typeface="Arial" charset="0"/>
                <a:ea typeface="ＭＳ Ｐゴシック" charset="0"/>
              </a:rPr>
              <a:t>)</a:t>
            </a:r>
            <a:endParaRPr lang="en-US" sz="40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537001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en-US" b="1" dirty="0" smtClean="0">
                <a:latin typeface="Alan Den"/>
                <a:cs typeface="Alan Den"/>
              </a:rPr>
              <a:t>If Jesus wrote a letter to </a:t>
            </a:r>
            <a:r>
              <a:rPr lang="en-US" b="1" dirty="0" smtClean="0">
                <a:solidFill>
                  <a:srgbClr val="FFFF00"/>
                </a:solidFill>
                <a:latin typeface="Alan Den"/>
                <a:cs typeface="Alan Den"/>
              </a:rPr>
              <a:t>you</a:t>
            </a:r>
            <a:r>
              <a:rPr lang="en-US" b="1" dirty="0" smtClean="0">
                <a:latin typeface="Alan Den"/>
                <a:cs typeface="Alan Den"/>
              </a:rPr>
              <a:t>, </a:t>
            </a:r>
            <a:br>
              <a:rPr lang="en-US" b="1" dirty="0" smtClean="0">
                <a:latin typeface="Alan Den"/>
                <a:cs typeface="Alan Den"/>
              </a:rPr>
            </a:br>
            <a:r>
              <a:rPr lang="en-US" sz="5400" b="1" dirty="0" smtClean="0">
                <a:solidFill>
                  <a:srgbClr val="FFFF00"/>
                </a:solidFill>
                <a:latin typeface="Alan Den"/>
                <a:cs typeface="Alan Den"/>
              </a:rPr>
              <a:t>w</a:t>
            </a:r>
            <a:r>
              <a:rPr lang="en-US" sz="5400" b="1" dirty="0" smtClean="0">
                <a:latin typeface="Alan Den"/>
                <a:cs typeface="Alan Den"/>
              </a:rPr>
              <a:t>hat </a:t>
            </a:r>
            <a:r>
              <a:rPr lang="en-US" sz="5400" b="1" dirty="0" smtClean="0">
                <a:solidFill>
                  <a:srgbClr val="FFFF00"/>
                </a:solidFill>
                <a:latin typeface="Alan Den"/>
                <a:cs typeface="Alan Den"/>
              </a:rPr>
              <a:t>w</a:t>
            </a:r>
            <a:r>
              <a:rPr lang="en-US" sz="5400" b="1" dirty="0" smtClean="0">
                <a:latin typeface="Alan Den"/>
                <a:cs typeface="Alan Den"/>
              </a:rPr>
              <a:t>ould </a:t>
            </a:r>
            <a:r>
              <a:rPr lang="en-US" sz="5400" b="1" dirty="0" smtClean="0">
                <a:solidFill>
                  <a:srgbClr val="FFFF00"/>
                </a:solidFill>
                <a:latin typeface="Alan Den"/>
                <a:cs typeface="Alan Den"/>
              </a:rPr>
              <a:t>J</a:t>
            </a:r>
            <a:r>
              <a:rPr lang="en-US" sz="5400" b="1" dirty="0" smtClean="0">
                <a:latin typeface="Alan Den"/>
                <a:cs typeface="Alan Den"/>
              </a:rPr>
              <a:t>esus </a:t>
            </a:r>
            <a:r>
              <a:rPr lang="en-US" sz="5400" b="1" dirty="0" smtClean="0">
                <a:solidFill>
                  <a:srgbClr val="FFFF00"/>
                </a:solidFill>
                <a:latin typeface="Alan Den"/>
                <a:cs typeface="Alan Den"/>
              </a:rPr>
              <a:t>s</a:t>
            </a:r>
            <a:r>
              <a:rPr lang="en-US" sz="5400" b="1" dirty="0" smtClean="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pPr defTabSz="914400"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R</a:t>
            </a: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en-US" sz="7200" dirty="0">
                <a:solidFill>
                  <a:srgbClr val="000000"/>
                </a:solidFill>
                <a:latin typeface="Times New Roman"/>
                <a:ea typeface="ＭＳ Ｐゴシック" charset="0"/>
                <a:cs typeface="Times New Roman"/>
              </a:rPr>
              <a:t>Revelation</a:t>
            </a:r>
          </a:p>
        </p:txBody>
      </p:sp>
    </p:spTree>
    <p:extLst>
      <p:ext uri="{BB962C8B-B14F-4D97-AF65-F5344CB8AC3E}">
        <p14:creationId xmlns:p14="http://schemas.microsoft.com/office/powerpoint/2010/main" val="379521249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2250" y="4723"/>
            <a:ext cx="5871750" cy="6860464"/>
          </a:xfrm>
          <a:prstGeom prst="rect">
            <a:avLst/>
          </a:prstGeom>
        </p:spPr>
      </p:pic>
      <p:sp>
        <p:nvSpPr>
          <p:cNvPr id="4" name="Rectangle 2"/>
          <p:cNvSpPr txBox="1">
            <a:spLocks noChangeArrowheads="1"/>
          </p:cNvSpPr>
          <p:nvPr/>
        </p:nvSpPr>
        <p:spPr bwMode="auto">
          <a:xfrm>
            <a:off x="0" y="1248377"/>
            <a:ext cx="4241008" cy="463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7200" b="1" dirty="0" smtClean="0">
                <a:solidFill>
                  <a:srgbClr val="FFFFFF"/>
                </a:solidFill>
                <a:effectLst>
                  <a:glow rad="177800">
                    <a:srgbClr val="000000"/>
                  </a:glow>
                </a:effectLst>
                <a:latin typeface="Arial" charset="0"/>
                <a:ea typeface="ＭＳ Ｐゴシック" charset="0"/>
              </a:rPr>
              <a:t>Don</a:t>
            </a:r>
            <a:r>
              <a:rPr lang="fr-FR" sz="7200" b="1" dirty="0" smtClean="0">
                <a:solidFill>
                  <a:srgbClr val="FFFFFF"/>
                </a:solidFill>
                <a:effectLst>
                  <a:glow rad="177800">
                    <a:srgbClr val="000000"/>
                  </a:glow>
                </a:effectLst>
                <a:latin typeface="Arial" charset="0"/>
                <a:ea typeface="ＭＳ Ｐゴシック" charset="0"/>
              </a:rPr>
              <a:t>'</a:t>
            </a:r>
            <a:r>
              <a:rPr lang="en-US" sz="7200" b="1" dirty="0" smtClean="0">
                <a:solidFill>
                  <a:srgbClr val="FFFFFF"/>
                </a:solidFill>
                <a:effectLst>
                  <a:glow rad="177800">
                    <a:srgbClr val="000000"/>
                  </a:glow>
                </a:effectLst>
                <a:latin typeface="Arial" charset="0"/>
                <a:ea typeface="ＭＳ Ｐゴシック" charset="0"/>
              </a:rPr>
              <a:t>t sleep in church!</a:t>
            </a:r>
            <a:endParaRPr lang="en-US" sz="7200" b="1" dirty="0">
              <a:solidFill>
                <a:srgbClr val="FFFFFF"/>
              </a:solidFill>
              <a:effectLst>
                <a:glow rad="177800">
                  <a:srgbClr val="000000"/>
                </a:glow>
              </a:effectLst>
              <a:latin typeface="Arial" charset="0"/>
              <a:ea typeface="ＭＳ Ｐゴシック" charset="0"/>
            </a:endParaRPr>
          </a:p>
        </p:txBody>
      </p:sp>
      <p:sp>
        <p:nvSpPr>
          <p:cNvPr id="111618" name="Rectangle 2"/>
          <p:cNvSpPr>
            <a:spLocks noGrp="1" noChangeArrowheads="1"/>
          </p:cNvSpPr>
          <p:nvPr>
            <p:ph type="ctrTitle"/>
          </p:nvPr>
        </p:nvSpPr>
        <p:spPr>
          <a:xfrm>
            <a:off x="3272250" y="241484"/>
            <a:ext cx="4036492" cy="963845"/>
          </a:xfrm>
          <a:noFill/>
        </p:spPr>
        <p:txBody>
          <a:bodyPr/>
          <a:lstStyle/>
          <a:p>
            <a:r>
              <a:rPr lang="en-US" sz="4800" b="1" dirty="0" smtClean="0">
                <a:effectLst>
                  <a:glow rad="177800">
                    <a:schemeClr val="tx1"/>
                  </a:glow>
                </a:effectLst>
                <a:latin typeface="Arial" charset="0"/>
                <a:ea typeface="ＭＳ Ｐゴシック" charset="0"/>
              </a:rPr>
              <a:t>Main Idea?</a:t>
            </a:r>
            <a:endParaRPr lang="en-US" sz="48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2794412" y="5888161"/>
            <a:ext cx="6349588" cy="963845"/>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000000"/>
                </a:solidFill>
                <a:latin typeface="Arial" charset="0"/>
                <a:ea typeface="ＭＳ Ｐゴシック" charset="0"/>
              </a:rPr>
              <a:t>Mom, I think Dad is taking the "day of rest" a little too far.</a:t>
            </a:r>
            <a:endParaRPr lang="en-US" sz="3200"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79409525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6458"/>
            <a:ext cx="9144000" cy="6101542"/>
          </a:xfrm>
          <a:prstGeom prst="rect">
            <a:avLst/>
          </a:prstGeom>
        </p:spPr>
      </p:pic>
      <p:sp>
        <p:nvSpPr>
          <p:cNvPr id="111618" name="Rectangle 2"/>
          <p:cNvSpPr>
            <a:spLocks noGrp="1" noChangeArrowheads="1"/>
          </p:cNvSpPr>
          <p:nvPr>
            <p:ph type="ctrTitle"/>
          </p:nvPr>
        </p:nvSpPr>
        <p:spPr>
          <a:xfrm>
            <a:off x="0" y="4723"/>
            <a:ext cx="9144000" cy="1243654"/>
          </a:xfrm>
          <a:solidFill>
            <a:schemeClr val="tx1"/>
          </a:solidFill>
        </p:spPr>
        <p:txBody>
          <a:bodyPr/>
          <a:lstStyle/>
          <a:p>
            <a:r>
              <a:rPr lang="en-US" sz="6000" b="1" dirty="0" smtClean="0">
                <a:effectLst>
                  <a:glow rad="177800">
                    <a:schemeClr val="tx1"/>
                  </a:glow>
                </a:effectLst>
                <a:latin typeface="Arial" charset="0"/>
                <a:ea typeface="ＭＳ Ｐゴシック" charset="0"/>
              </a:rPr>
              <a:t>Main Idea:</a:t>
            </a:r>
            <a:endParaRPr lang="en-US" sz="60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184942" y="1829517"/>
            <a:ext cx="8823428" cy="426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a:solidFill>
                  <a:srgbClr val="FFFFFF"/>
                </a:solidFill>
                <a:effectLst>
                  <a:glow rad="177800">
                    <a:srgbClr val="000000"/>
                  </a:glow>
                </a:effectLst>
                <a:latin typeface="Arial" charset="0"/>
                <a:ea typeface="ＭＳ Ｐゴシック" charset="0"/>
              </a:rPr>
              <a:t>Jesus knows your good, bad, and </a:t>
            </a:r>
            <a:r>
              <a:rPr lang="en-US" sz="6000" b="1" dirty="0" smtClean="0">
                <a:solidFill>
                  <a:srgbClr val="FFFF00"/>
                </a:solidFill>
                <a:effectLst>
                  <a:glow rad="177800">
                    <a:srgbClr val="000000"/>
                  </a:glow>
                </a:effectLst>
                <a:latin typeface="Arial" charset="0"/>
                <a:ea typeface="ＭＳ Ｐゴシック" charset="0"/>
              </a:rPr>
              <a:t>future</a:t>
            </a:r>
            <a:r>
              <a:rPr lang="en-US" sz="6000" b="1" dirty="0" smtClean="0">
                <a:solidFill>
                  <a:srgbClr val="FFFFFF"/>
                </a:solidFill>
                <a:effectLst>
                  <a:glow rad="177800">
                    <a:srgbClr val="000000"/>
                  </a:glow>
                </a:effectLst>
                <a:latin typeface="Arial" charset="0"/>
                <a:ea typeface="ＭＳ Ｐゴシック" charset="0"/>
              </a:rPr>
              <a:t>! </a:t>
            </a:r>
            <a:endParaRPr lang="en-US" sz="60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0793806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en-US" sz="6600" b="1" dirty="0" smtClean="0">
                <a:effectLst>
                  <a:glow rad="177800">
                    <a:schemeClr val="tx1"/>
                  </a:glow>
                </a:effectLst>
                <a:latin typeface="Chalkboard"/>
                <a:ea typeface="ＭＳ Ｐゴシック" charset="0"/>
                <a:cs typeface="Chalkboard"/>
              </a:rPr>
              <a:t>Will you wake up?</a:t>
            </a:r>
            <a:endParaRPr lang="en-US" sz="6600" b="1" dirty="0">
              <a:effectLst>
                <a:glow rad="177800">
                  <a:schemeClr val="tx1"/>
                </a:glow>
              </a:effectLst>
              <a:latin typeface="Chalkboard"/>
              <a:ea typeface="ＭＳ Ｐゴシック" charset="0"/>
              <a:cs typeface="Chalkboard"/>
            </a:endParaRPr>
          </a:p>
        </p:txBody>
      </p:sp>
      <p:pic>
        <p:nvPicPr>
          <p:cNvPr id="3" name="Picture 2" descr="2014 Happy New Year Background Sli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51812930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7755" y="1523999"/>
            <a:ext cx="7612028" cy="4567217"/>
          </a:xfrm>
          <a:prstGeom prst="rect">
            <a:avLst/>
          </a:prstGeom>
        </p:spPr>
      </p:pic>
      <p:sp>
        <p:nvSpPr>
          <p:cNvPr id="111618" name="Rectangle 2"/>
          <p:cNvSpPr>
            <a:spLocks noGrp="1" noChangeArrowheads="1"/>
          </p:cNvSpPr>
          <p:nvPr>
            <p:ph type="ctrTitle"/>
          </p:nvPr>
        </p:nvSpPr>
        <p:spPr>
          <a:xfrm>
            <a:off x="0" y="4723"/>
            <a:ext cx="9144000" cy="1374134"/>
          </a:xfrm>
        </p:spPr>
        <p:txBody>
          <a:bodyPr/>
          <a:lstStyle/>
          <a:p>
            <a:r>
              <a:rPr lang="en-US" sz="6600" b="1" dirty="0" smtClean="0">
                <a:effectLst>
                  <a:glow rad="177800">
                    <a:schemeClr val="tx1"/>
                  </a:glow>
                </a:effectLst>
                <a:latin typeface="Chalkboard"/>
                <a:ea typeface="ＭＳ Ｐゴシック" charset="0"/>
                <a:cs typeface="Chalkboard"/>
              </a:rPr>
              <a:t>Will you wake up?</a:t>
            </a:r>
            <a:endParaRPr lang="en-US" sz="6600" b="1" dirty="0">
              <a:effectLst>
                <a:glow rad="177800">
                  <a:schemeClr val="tx1"/>
                </a:glow>
              </a:effectLst>
              <a:latin typeface="Chalkboard"/>
              <a:ea typeface="ＭＳ Ｐゴシック" charset="0"/>
              <a:cs typeface="Chalkboard"/>
            </a:endParaRPr>
          </a:p>
        </p:txBody>
      </p:sp>
    </p:spTree>
    <p:extLst>
      <p:ext uri="{BB962C8B-B14F-4D97-AF65-F5344CB8AC3E}">
        <p14:creationId xmlns:p14="http://schemas.microsoft.com/office/powerpoint/2010/main" val="404895885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smtClean="0"/>
              <a:t>Black</a:t>
            </a:r>
            <a:endParaRPr lang="en-US" dirty="0"/>
          </a:p>
        </p:txBody>
      </p:sp>
    </p:spTree>
    <p:extLst>
      <p:ext uri="{BB962C8B-B14F-4D97-AF65-F5344CB8AC3E}">
        <p14:creationId xmlns:p14="http://schemas.microsoft.com/office/powerpoint/2010/main" val="58213463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Jesus Wins!</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Series on Revelation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1433846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smtClean="0">
                <a:solidFill>
                  <a:srgbClr val="FFFFFF"/>
                </a:solidFill>
                <a:latin typeface="Arial" charset="0"/>
                <a:ea typeface="ＭＳ Ｐゴシック" charset="0"/>
              </a:rPr>
              <a:t>NT Sermons link </a:t>
            </a:r>
            <a:r>
              <a:rPr lang="en-US" sz="3200" b="1" dirty="0">
                <a:solidFill>
                  <a:srgbClr val="FFFFFF"/>
                </a:solidFill>
                <a:latin typeface="Arial" charset="0"/>
                <a:ea typeface="ＭＳ Ｐゴシック" charset="0"/>
              </a:rPr>
              <a:t>at biblestudydownloads.com</a:t>
            </a:r>
            <a:endParaRPr lang="en-US" sz="1100" b="1" dirty="0">
              <a:solidFill>
                <a:srgbClr val="FFFFFF"/>
              </a:solidFill>
              <a:latin typeface="Arial" charset="0"/>
              <a:ea typeface="ＭＳ Ｐゴシック" charset="0"/>
            </a:endParaRPr>
          </a:p>
        </p:txBody>
      </p:sp>
      <p:pic>
        <p:nvPicPr>
          <p:cNvPr id="99330" name="Picture 1" descr="BSD logo large.png"/>
          <p:cNvPicPr>
            <a:picLocks noChangeAspect="1"/>
          </p:cNvPicPr>
          <p:nvPr/>
        </p:nvPicPr>
        <p:blipFill>
          <a:blip r:embed="rId3" cstate="screen">
            <a:extLst>
              <a:ext uri="{28A0092B-C50C-407E-A947-70E740481C1C}">
                <a14:useLocalDpi xmlns:a14="http://schemas.microsoft.com/office/drawing/2010/main"/>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smtClean="0">
                <a:solidFill>
                  <a:srgbClr val="FFFFFF"/>
                </a:solidFill>
                <a:latin typeface="Arial" charset="0"/>
                <a:cs typeface="Arial" charset="0"/>
              </a:rPr>
              <a:t>Get this presentation for free!</a:t>
            </a:r>
            <a:endParaRPr lang="en-US" sz="1400" b="1" smtClean="0">
              <a:solidFill>
                <a:srgbClr val="FFFFFF"/>
              </a:solidFill>
              <a:latin typeface="Arial" charset="0"/>
              <a:cs typeface="Arial" charset="0"/>
            </a:endParaRPr>
          </a:p>
        </p:txBody>
      </p:sp>
    </p:spTree>
    <p:extLst>
      <p:ext uri="{BB962C8B-B14F-4D97-AF65-F5344CB8AC3E}">
        <p14:creationId xmlns:p14="http://schemas.microsoft.com/office/powerpoint/2010/main" val="1502506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en-US" b="1" dirty="0" smtClean="0">
                <a:latin typeface="Alan Den"/>
                <a:cs typeface="Alan Den"/>
              </a:rPr>
              <a:t>If Jesus wrote a letter to </a:t>
            </a:r>
            <a:r>
              <a:rPr lang="en-US" b="1" dirty="0" smtClean="0">
                <a:solidFill>
                  <a:srgbClr val="FFFF00"/>
                </a:solidFill>
                <a:latin typeface="Alan Den"/>
                <a:cs typeface="Alan Den"/>
              </a:rPr>
              <a:t>our</a:t>
            </a:r>
            <a:r>
              <a:rPr lang="en-US" b="1" dirty="0" smtClean="0">
                <a:latin typeface="Alan Den"/>
                <a:cs typeface="Alan Den"/>
              </a:rPr>
              <a:t> church, </a:t>
            </a:r>
            <a:br>
              <a:rPr lang="en-US" b="1" dirty="0" smtClean="0">
                <a:latin typeface="Alan Den"/>
                <a:cs typeface="Alan Den"/>
              </a:rPr>
            </a:br>
            <a:r>
              <a:rPr lang="en-US" sz="5400" b="1" dirty="0" smtClean="0">
                <a:solidFill>
                  <a:srgbClr val="FFFF00"/>
                </a:solidFill>
                <a:latin typeface="Alan Den"/>
                <a:cs typeface="Alan Den"/>
              </a:rPr>
              <a:t>w</a:t>
            </a:r>
            <a:r>
              <a:rPr lang="en-US" sz="5400" b="1" dirty="0" smtClean="0">
                <a:latin typeface="Alan Den"/>
                <a:cs typeface="Alan Den"/>
              </a:rPr>
              <a:t>hat </a:t>
            </a:r>
            <a:r>
              <a:rPr lang="en-US" sz="5400" b="1" dirty="0" smtClean="0">
                <a:solidFill>
                  <a:srgbClr val="FFFF00"/>
                </a:solidFill>
                <a:latin typeface="Alan Den"/>
                <a:cs typeface="Alan Den"/>
              </a:rPr>
              <a:t>w</a:t>
            </a:r>
            <a:r>
              <a:rPr lang="en-US" sz="5400" b="1" dirty="0" smtClean="0">
                <a:latin typeface="Alan Den"/>
                <a:cs typeface="Alan Den"/>
              </a:rPr>
              <a:t>ould </a:t>
            </a:r>
            <a:r>
              <a:rPr lang="en-US" sz="5400" b="1" dirty="0" smtClean="0">
                <a:solidFill>
                  <a:srgbClr val="FFFF00"/>
                </a:solidFill>
                <a:latin typeface="Alan Den"/>
                <a:cs typeface="Alan Den"/>
              </a:rPr>
              <a:t>J</a:t>
            </a:r>
            <a:r>
              <a:rPr lang="en-US" sz="5400" b="1" dirty="0" smtClean="0">
                <a:latin typeface="Alan Den"/>
                <a:cs typeface="Alan Den"/>
              </a:rPr>
              <a:t>esus </a:t>
            </a:r>
            <a:r>
              <a:rPr lang="en-US" sz="5400" b="1" dirty="0" smtClean="0">
                <a:solidFill>
                  <a:srgbClr val="FFFF00"/>
                </a:solidFill>
                <a:latin typeface="Alan Den"/>
                <a:cs typeface="Alan Den"/>
              </a:rPr>
              <a:t>s</a:t>
            </a:r>
            <a:r>
              <a:rPr lang="en-US" sz="5400" b="1" dirty="0" smtClean="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pPr defTabSz="914400"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R</a:t>
            </a: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en-US" sz="7200" dirty="0">
                <a:solidFill>
                  <a:srgbClr val="000000"/>
                </a:solidFill>
                <a:latin typeface="Times New Roman"/>
                <a:ea typeface="ＭＳ Ｐゴシック" charset="0"/>
                <a:cs typeface="Times New Roman"/>
              </a:rPr>
              <a:t>Revelation</a:t>
            </a:r>
          </a:p>
        </p:txBody>
      </p:sp>
    </p:spTree>
    <p:extLst>
      <p:ext uri="{BB962C8B-B14F-4D97-AF65-F5344CB8AC3E}">
        <p14:creationId xmlns:p14="http://schemas.microsoft.com/office/powerpoint/2010/main" val="32507122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4000" b="1" i="1" dirty="0" smtClean="0">
                <a:solidFill>
                  <a:srgbClr val="E5E5FF"/>
                </a:solidFill>
                <a:effectLst>
                  <a:outerShdw blurRad="38100" dist="38100" dir="2700000" algn="tl">
                    <a:srgbClr val="000000"/>
                  </a:outerShdw>
                </a:effectLst>
                <a:latin typeface="Arial" charset="0"/>
                <a:cs typeface="Arial" charset="0"/>
              </a:rPr>
              <a:t>This is the third to last of the seven letters of Revelation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smtClean="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b="1" dirty="0" smtClean="0">
                <a:solidFill>
                  <a:srgbClr val="E5E5FF"/>
                </a:solidFill>
                <a:effectLst>
                  <a:outerShdw blurRad="38100" dist="38100" dir="2700000" algn="tl">
                    <a:srgbClr val="000000"/>
                  </a:outerShdw>
                </a:effectLst>
                <a:latin typeface="Arial" charset="0"/>
                <a:cs typeface="Arial" charset="0"/>
              </a:rPr>
              <a:t>The Writing Ministry of Jesus</a:t>
            </a: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3600" b="1" dirty="0" smtClean="0">
                <a:solidFill>
                  <a:srgbClr val="E5E5FF"/>
                </a:solidFill>
                <a:effectLst>
                  <a:outerShdw blurRad="38100" dist="38100" dir="2700000" algn="tl">
                    <a:srgbClr val="000000"/>
                  </a:outerShdw>
                </a:effectLst>
                <a:latin typeface="Arial" charset="0"/>
                <a:cs typeface="Arial" charset="0"/>
              </a:rPr>
              <a:t>The Seven Churches of Revelation</a:t>
            </a:r>
          </a:p>
        </p:txBody>
      </p:sp>
    </p:spTree>
    <p:extLst>
      <p:ext uri="{BB962C8B-B14F-4D97-AF65-F5344CB8AC3E}">
        <p14:creationId xmlns:p14="http://schemas.microsoft.com/office/powerpoint/2010/main" val="1817901574"/>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36745772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acropolis from below, tb n010700.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paved Roman street leading to Persia, tb n010700.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from acropolis, tb n010700.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2, tb n0107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3, tb n010700.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5, tb n0107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gymnasium2, tb n010700.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4th c AD2, tb n010700.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bema2, tb n0107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mosaic, 400 AD, tb n010700.jpg"/>
</p:tagLst>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5588</TotalTime>
  <Words>4372</Words>
  <Application>Microsoft Macintosh PowerPoint</Application>
  <PresentationFormat>On-screen Show (4:3)</PresentationFormat>
  <Paragraphs>584</Paragraphs>
  <Slides>69</Slides>
  <Notes>61</Notes>
  <HiddenSlides>0</HiddenSlides>
  <MMClips>0</MMClips>
  <ScaleCrop>false</ScaleCrop>
  <HeadingPairs>
    <vt:vector size="4" baseType="variant">
      <vt:variant>
        <vt:lpstr>Theme</vt:lpstr>
      </vt:variant>
      <vt:variant>
        <vt:i4>5</vt:i4>
      </vt:variant>
      <vt:variant>
        <vt:lpstr>Slide Titles</vt:lpstr>
      </vt:variant>
      <vt:variant>
        <vt:i4>69</vt:i4>
      </vt:variant>
    </vt:vector>
  </HeadingPairs>
  <TitlesOfParts>
    <vt:vector size="74" baseType="lpstr">
      <vt:lpstr>16_Blank Presentation</vt:lpstr>
      <vt:lpstr>預設簡報設計</vt:lpstr>
      <vt:lpstr>21_Blank Presentation</vt:lpstr>
      <vt:lpstr>4_Office Theme</vt:lpstr>
      <vt:lpstr>Office Theme</vt:lpstr>
      <vt:lpstr>Distinguished Yet Dead</vt:lpstr>
      <vt:lpstr>How well do you know yourself?</vt:lpstr>
      <vt:lpstr>Jim Keenan</vt:lpstr>
      <vt:lpstr>http://asalesguy.com/2012/12/11/how-well-do-you-know-you/</vt:lpstr>
      <vt:lpstr>How well do you know yourself?</vt:lpstr>
      <vt:lpstr>What does Jesus think of you?</vt:lpstr>
      <vt:lpstr>If Jesus wrote a letter to our church,  what would Jesus say?</vt:lpstr>
      <vt:lpstr>Revelation</vt:lpstr>
      <vt:lpstr>The 7 Churches (Rev. 2–3)</vt:lpstr>
      <vt:lpstr>The 7 Churches (Rev. 2–3)</vt:lpstr>
      <vt:lpstr>7 Church Stages?</vt:lpstr>
      <vt:lpstr>Four Views on Rev. 2–3</vt:lpstr>
      <vt:lpstr>Christ has authority over all churches</vt:lpstr>
      <vt:lpstr>So Jesus wrote 7 churches (Rev. 2–3)</vt:lpstr>
      <vt:lpstr>Revelation</vt:lpstr>
      <vt:lpstr>The 7 Churches (Rev. 2–3)</vt:lpstr>
      <vt:lpstr>Clint Eastwood 1966</vt:lpstr>
      <vt:lpstr>Christ knows it all</vt:lpstr>
      <vt:lpstr>I. Jesus knows the good.</vt:lpstr>
      <vt:lpstr>Jesus encouraged Sardis with the good news that he was sovereign and knew their faithfulness (3:1-2a)</vt:lpstr>
      <vt:lpstr>Sardis acropolis from below</vt:lpstr>
      <vt:lpstr>Sardis from acropolis</vt:lpstr>
      <vt:lpstr>Sardis Temple of Artemis from above</vt:lpstr>
      <vt:lpstr>Sardis Temple of Artemis from above</vt:lpstr>
      <vt:lpstr>Sardis Temple of Artemis</vt:lpstr>
      <vt:lpstr>Sardis gymnasium</vt:lpstr>
      <vt:lpstr>Sardis synagogue, 4th c AD</vt:lpstr>
      <vt:lpstr>Sardis synagogue bema</vt:lpstr>
      <vt:lpstr>Sardis synagogue mosaic, 400 AD</vt:lpstr>
      <vt:lpstr>Sardis paved Roman street leading to Persia</vt:lpstr>
      <vt:lpstr>Sardis (Rev. 3:1-6)</vt:lpstr>
      <vt:lpstr>John's vision of the glorified Christ proves He can handle the Church's internal and external problems  (1:12-16)</vt:lpstr>
      <vt:lpstr>What are the 7 Stars &amp; 7 Lampstands (1:20 NLT)?</vt:lpstr>
      <vt:lpstr>Sardis (Rev. 3:1-6)</vt:lpstr>
      <vt:lpstr>Christ knows all your good deeds and reputation</vt:lpstr>
      <vt:lpstr>How much do you care?</vt:lpstr>
      <vt:lpstr>I. Jesus knows the good.</vt:lpstr>
      <vt:lpstr>II. Jesus knows the bad.</vt:lpstr>
      <vt:lpstr>Sardis (Rev. 3:1-6)</vt:lpstr>
      <vt:lpstr>Sardis: Distinguished Yet Dead</vt:lpstr>
      <vt:lpstr>Sardis:  Distinguished Yet Dead</vt:lpstr>
      <vt:lpstr>A. W. Tozer</vt:lpstr>
      <vt:lpstr>Sardis (Rev. 3:1-6)</vt:lpstr>
      <vt:lpstr>Sardis</vt:lpstr>
      <vt:lpstr>Sardis</vt:lpstr>
      <vt:lpstr>Sleeping in Church</vt:lpstr>
      <vt:lpstr>Not Sleeping in Church</vt:lpstr>
      <vt:lpstr>Signs Your Pastor Caught You Napping During His Sermon:</vt:lpstr>
      <vt:lpstr>Signs Your Pastor Caught You Napping During His Sermon:</vt:lpstr>
      <vt:lpstr>Signs Your Pastor Caught You Napping During His Sermon:</vt:lpstr>
      <vt:lpstr>Sleeping in Church</vt:lpstr>
      <vt:lpstr>Sardis (Rev. 3:1-6)</vt:lpstr>
      <vt:lpstr>Sardis</vt:lpstr>
      <vt:lpstr>Wake up!</vt:lpstr>
      <vt:lpstr>Christ warns us as a church to wake up too </vt:lpstr>
      <vt:lpstr>I. Jesus knows the good.</vt:lpstr>
      <vt:lpstr>II. Jesus knows the bad.</vt:lpstr>
      <vt:lpstr>III. Jesus knows the future.</vt:lpstr>
      <vt:lpstr>Sardis (Rev. 3:1-6)</vt:lpstr>
      <vt:lpstr>The Overcomers (Rev. 2–3)</vt:lpstr>
      <vt:lpstr>Christ has a fantastic future for you!</vt:lpstr>
      <vt:lpstr>If Jesus wrote a letter to you,  what would Jesus say?</vt:lpstr>
      <vt:lpstr>Main Idea?</vt:lpstr>
      <vt:lpstr>Main Idea:</vt:lpstr>
      <vt:lpstr>Will you wake up?</vt:lpstr>
      <vt:lpstr>Will you wake up?</vt:lpstr>
      <vt:lpstr>Black</vt:lpstr>
      <vt:lpstr>Jesus Wins!</vt:lpstr>
      <vt:lpstr>NT Sermons link at biblestudydownloads.com</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Christ's Writing Ministry</dc:title>
  <dc:creator>Dr Rick Griffith</dc:creator>
  <cp:lastModifiedBy>Rick Griffith</cp:lastModifiedBy>
  <cp:revision>81</cp:revision>
  <dcterms:created xsi:type="dcterms:W3CDTF">2012-06-24T13:37:09Z</dcterms:created>
  <dcterms:modified xsi:type="dcterms:W3CDTF">2017-06-09T00:17:08Z</dcterms:modified>
</cp:coreProperties>
</file>